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Arvo"/>
      <p:regular r:id="rId36"/>
      <p:bold r:id="rId37"/>
      <p:italic r:id="rId38"/>
      <p:boldItalic r:id="rId39"/>
    </p:embeddedFont>
    <p:embeddedFont>
      <p:font typeface="Roboto Condensed"/>
      <p:regular r:id="rId40"/>
      <p:bold r:id="rId41"/>
      <p:italic r:id="rId42"/>
      <p:boldItalic r:id="rId43"/>
    </p:embeddedFont>
    <p:embeddedFont>
      <p:font typeface="Roboto Condensed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hSxuchglPnJTRIv0CJzHPrmGjl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3C2ED3-0E51-4452-8F6F-60FD978E2F36}">
  <a:tblStyle styleId="{0F3C2ED3-0E51-4452-8F6F-60FD978E2F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68CCF6B-1855-444C-8C4A-F516E1F8BE5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-italic.fntdata"/><Relationship Id="rId41" Type="http://schemas.openxmlformats.org/officeDocument/2006/relationships/font" Target="fonts/RobotoCondensed-bold.fntdata"/><Relationship Id="rId22" Type="http://schemas.openxmlformats.org/officeDocument/2006/relationships/slide" Target="slides/slide17.xml"/><Relationship Id="rId44" Type="http://schemas.openxmlformats.org/officeDocument/2006/relationships/font" Target="fonts/RobotoCondensedLight-regular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-boldItalic.fntdata"/><Relationship Id="rId24" Type="http://schemas.openxmlformats.org/officeDocument/2006/relationships/slide" Target="slides/slide19.xml"/><Relationship Id="rId46" Type="http://schemas.openxmlformats.org/officeDocument/2006/relationships/font" Target="fonts/RobotoCondensedLight-italic.fntdata"/><Relationship Id="rId23" Type="http://schemas.openxmlformats.org/officeDocument/2006/relationships/slide" Target="slides/slide18.xml"/><Relationship Id="rId45" Type="http://schemas.openxmlformats.org/officeDocument/2006/relationships/font" Target="fonts/RobotoCondense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RobotoCondensed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Arvo-bold.fntdata"/><Relationship Id="rId14" Type="http://schemas.openxmlformats.org/officeDocument/2006/relationships/slide" Target="slides/slide9.xml"/><Relationship Id="rId36" Type="http://schemas.openxmlformats.org/officeDocument/2006/relationships/font" Target="fonts/Arvo-regular.fntdata"/><Relationship Id="rId17" Type="http://schemas.openxmlformats.org/officeDocument/2006/relationships/slide" Target="slides/slide12.xml"/><Relationship Id="rId39" Type="http://schemas.openxmlformats.org/officeDocument/2006/relationships/font" Target="fonts/Arvo-boldItalic.fntdata"/><Relationship Id="rId16" Type="http://schemas.openxmlformats.org/officeDocument/2006/relationships/slide" Target="slides/slide11.xml"/><Relationship Id="rId38" Type="http://schemas.openxmlformats.org/officeDocument/2006/relationships/font" Target="fonts/Arv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5255b357e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35255b357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Numero de sprints, resaltar que en todos los sprints existieron cambios, mencionar cambios más importantes (diseño front-end 2 y implementacion de la nueva herramienta de reportes)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5255b357e_0_2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35255b357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Nombrar que la wbs es un complemento al scrum, nombrar la cantidad de productos y subproductos del inicial contra el final.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Estimación inicial: Mencionar la estimacion inicial que tuvo que ser corregida. Mencionar las estimaciones recalculadas.Mencionar la sumatoria de todas las estimaciones y las horas reales.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5255b357e_0_3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35255b357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 realizo  una lista riesgos que fue actualizada a lo largo del proyecto. Mencionar que estos fueron los riesgos mas importantes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5255b357e_0_3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35255b357e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Mencionar las fuentes de cambio y como fueron tratados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4315fe8c8_0_1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34315fe8c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255b357e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135255b357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Burdown: diferencia entre lo real y lo estimado. Hacer hincapie en que quedo una pequeña deuda tecnica y que por eso no se llego a 0.  Cobertura: Mencionar lo que el grafico representa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5255b357e_0_4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35255b357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Grafico evolucion : Mencionar cuando converge los bugs cerrados contra abiertos, mencionar el porque del pico de bugs abiertos,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34315fe8c8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34315fe8c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5255b357e_0_24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135255b357e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NOmbrar los modulos a los que brindamos servicios ,Mencionar que el servicio brindado más importante son los planes de vuelo, Nombrar que lo consumen todos modulos, Cantidad de servicios brindados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4315fe8c8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34315fe8c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INTRODUCCIÓN: FELI, GESTIÓN DE PROYECTO: NICO, INDICADORES : MATY, INTEGRACIONES : EZE, DEMOSTRACIÓN: ESTEBAN,  LECCIONES APRENDAS : VANE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5255b357e_0_2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35255b357e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Mencionar que tenemos una alta capacidad de integracion , Nombrar que se requieren 9 servicios, nombrar la cantidad de servicios brindados a cada modulo, Mencionar las integraciones mas importantes,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34315fe8c8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134315fe8c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35255b357e_0_4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135255b357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4315fe8c8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134315fe8c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35255b357e_0_3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135255b357e_0_3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CIrculo 1: Nombrar que se mezclo las dailies con las reuniones tecnicas, Circulo 2 : Falto una mejor desglose de historias de usuario, Circulo 3 : NO se actualizo debidamente las historias de usuario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5255b357e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135255b357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Ventajas : Dar alguna ventaja o caracteristica del pair programming, Eleccion de las tecnologias: tanto en el front como back se utilizo javascript, esto nos permitio una gran flexibilidad en el equipo,  decir que hablamos .  DESVENTAJAS : dailies muy largas, explicar que se cambio a una tecnologia con una curva de aprendizaje mas baja, 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5255b357e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35255b35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Idea: explicación general de lo que realiza el producto.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4315fe8c8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34315fe8c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5255b357e_0_4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35255b357e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48d30cdd6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348d30cdd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Hablamos de uno de los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5255b357e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35255b357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Puntos más importantes: Explicar como fue el scrum (ceremonias, duracion del sprint) ,  scaled agile(foco en la comunicación con los demás grupos)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4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41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1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41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41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41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41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41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41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41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41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4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4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4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4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4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4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4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4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4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4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4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4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4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4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48" name="Google Shape;48;p4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0" name="Google Shape;50;p4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1" name="Google Shape;51;p4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" name="Google Shape;52;p4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3" name="Google Shape;53;p4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4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6" name="Google Shape;56;p4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" name="Google Shape;58;p4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4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3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63" name="Google Shape;63;p4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4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4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4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4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4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4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4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4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4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4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4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1" name="Google Shape;81;p4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2" name="Google Shape;82;p4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3" name="Google Shape;83;p4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4" name="Google Shape;84;p4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5" name="Google Shape;85;p4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6" name="Google Shape;86;p4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7" name="Google Shape;87;p4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88" name="Google Shape;88;p4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89" name="Google Shape;89;p4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4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1" name="Google Shape;91;p4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4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4" name="Google Shape;94;p4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Google Shape;96;p4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98" name="Google Shape;98;p4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99" name="Google Shape;99;p4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00" name="Google Shape;100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03" name="Google Shape;103;p4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" name="Google Shape;104;p4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05" name="Google Shape;105;p4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4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8" name="Google Shape;108;p4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" name="Google Shape;110;p4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11" name="Google Shape;111;p4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12" name="Google Shape;112;p4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13" name="Google Shape;113;p4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4" name="Google Shape;114;p4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15" name="Google Shape;115;p4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16" name="Google Shape;116;p4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118" name="Google Shape;118;p4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9" name="Google Shape;119;p46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120" name="Google Shape;120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4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23" name="Google Shape;123;p4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4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25" name="Google Shape;125;p4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28" name="Google Shape;128;p4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" name="Google Shape;130;p4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31" name="Google Shape;131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4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33" name="Google Shape;133;p4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" name="Google Shape;134;p4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5" name="Google Shape;135;p4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37;p4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8" name="Google Shape;138;p4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4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2" name="Google Shape;142;p4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3" name="Google Shape;143;p42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4" name="Google Shape;144;p42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5" name="Google Shape;145;p4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6" name="Google Shape;146;p42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47" name="Google Shape;147;p42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8" name="Google Shape;148;p4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49" name="Google Shape;149;p4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0" name="Google Shape;150;p4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4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2" name="Google Shape;152;p4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4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5" name="Google Shape;155;p4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" name="Google Shape;157;p4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59" name="Google Shape;159;p42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60" name="Google Shape;160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4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3" name="Google Shape;163;p4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4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5" name="Google Shape;165;p4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4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8" name="Google Shape;168;p4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Google Shape;170;p45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71" name="Google Shape;171;p4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72" name="Google Shape;172;p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5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4" name="Google Shape;174;p45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75" name="Google Shape;175;p4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6" name="Google Shape;176;p4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77" name="Google Shape;177;p45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8" name="Google Shape;178;p45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u/3/d/1QN_aM8e9YbVC4WfFVbUI2jzrugTiP0EUfaVCetT4RLQ/edit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u/3/d/1QN_aM8e9YbVC4WfFVbUI2jzrugTiP0EUfaVCetT4RLQ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DLfCyIIpT2I9_Zb2LCBlQu4-YvS5WQVq/view" TargetMode="External"/><Relationship Id="rId4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9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4.png"/><Relationship Id="rId7" Type="http://schemas.openxmlformats.org/officeDocument/2006/relationships/image" Target="../media/image3.jpg"/><Relationship Id="rId8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8.png"/><Relationship Id="rId13" Type="http://schemas.openxmlformats.org/officeDocument/2006/relationships/hyperlink" Target="https://proyecto-icarus.herokuapp.com/" TargetMode="Externa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hyperlink" Target="https://proyectoicarus.atlassian.net/jira/software/projects/PA/boards/1/backlog" TargetMode="External"/><Relationship Id="rId15" Type="http://schemas.openxmlformats.org/officeDocument/2006/relationships/hyperlink" Target="https://gitlab.com/Nico2k20/proyecto-icarus" TargetMode="External"/><Relationship Id="rId14" Type="http://schemas.openxmlformats.org/officeDocument/2006/relationships/image" Target="../media/image17.png"/><Relationship Id="rId16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"/>
          <p:cNvSpPr txBox="1"/>
          <p:nvPr>
            <p:ph type="ctrTitle"/>
          </p:nvPr>
        </p:nvSpPr>
        <p:spPr>
          <a:xfrm>
            <a:off x="685800" y="1090750"/>
            <a:ext cx="61806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600"/>
              <a:t>PROYECTO ÁGUILA</a:t>
            </a:r>
            <a:endParaRPr sz="5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300">
                <a:solidFill>
                  <a:schemeClr val="accent4"/>
                </a:solidFill>
              </a:rPr>
              <a:t>BY ICARUS</a:t>
            </a:r>
            <a:r>
              <a:rPr lang="en"/>
              <a:t> </a:t>
            </a:r>
            <a:endParaRPr/>
          </a:p>
        </p:txBody>
      </p:sp>
      <p:sp>
        <p:nvSpPr>
          <p:cNvPr id="185" name="Google Shape;185;p1"/>
          <p:cNvSpPr txBox="1"/>
          <p:nvPr>
            <p:ph type="ctrTitle"/>
          </p:nvPr>
        </p:nvSpPr>
        <p:spPr>
          <a:xfrm>
            <a:off x="4337925" y="4052650"/>
            <a:ext cx="47097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900">
                <a:solidFill>
                  <a:srgbClr val="000000"/>
                </a:solidFill>
              </a:rPr>
              <a:t>PLANIFICACIÓN Y OPERACIONES DE VUELO</a:t>
            </a: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86" name="Google Shape;1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2050" y="3545025"/>
            <a:ext cx="2466401" cy="6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5255b357e_0_237"/>
          <p:cNvSpPr txBox="1"/>
          <p:nvPr/>
        </p:nvSpPr>
        <p:spPr>
          <a:xfrm>
            <a:off x="7172300" y="2999875"/>
            <a:ext cx="1546800" cy="141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5  REAL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ESTIMADO +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ÚLTIMAS FUNCIONALIDADES</a:t>
            </a:r>
            <a:endParaRPr b="0" i="0" sz="800" u="none" cap="none" strike="noStrike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DETALLES DEL FRONT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CORRECCIÓN DE BUGS Y DEUDA </a:t>
            </a: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TÉCNICA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DOCUMENTACIÓN DE LA PRESENTACIÓN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0" name="Google Shape;460;g135255b357e_0_237"/>
          <p:cNvSpPr txBox="1"/>
          <p:nvPr>
            <p:ph idx="4294967295" type="title"/>
          </p:nvPr>
        </p:nvSpPr>
        <p:spPr>
          <a:xfrm>
            <a:off x="93400" y="199575"/>
            <a:ext cx="20898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200"/>
              <a:t>CALENDARIO</a:t>
            </a:r>
            <a:endParaRPr sz="1200"/>
          </a:p>
        </p:txBody>
      </p:sp>
      <p:sp>
        <p:nvSpPr>
          <p:cNvPr id="461" name="Google Shape;461;g135255b357e_0_2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g135255b357e_0_237"/>
          <p:cNvSpPr txBox="1"/>
          <p:nvPr/>
        </p:nvSpPr>
        <p:spPr>
          <a:xfrm>
            <a:off x="2014950" y="674200"/>
            <a:ext cx="1546800" cy="17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2 ESTIMADO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CAPACITACIÓN TECNOLÓGICA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CON MÓDULOS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BDD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Y ADMINISTRACIÓN DE TODAS CLASES</a:t>
            </a:r>
            <a:endParaRPr b="1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3" name="Google Shape;463;g135255b357e_0_237"/>
          <p:cNvSpPr txBox="1"/>
          <p:nvPr/>
        </p:nvSpPr>
        <p:spPr>
          <a:xfrm>
            <a:off x="3756700" y="674200"/>
            <a:ext cx="1546800" cy="17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3 ESTIMADO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Y CREACIÓN DE MAESTROS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SERVICIOS EXTERNOS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E IMPLEMENTACIÓN PANTALLAS.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 BACK Y FRONT.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REPORTES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4" name="Google Shape;464;g135255b357e_0_237"/>
          <p:cNvSpPr txBox="1"/>
          <p:nvPr/>
        </p:nvSpPr>
        <p:spPr>
          <a:xfrm>
            <a:off x="5498450" y="674200"/>
            <a:ext cx="1546800" cy="17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4 ESTIMADO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SINCRONIZACIÓN BDD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INTEGRACIÓN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REPORTES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g135255b357e_0_237"/>
          <p:cNvSpPr txBox="1"/>
          <p:nvPr/>
        </p:nvSpPr>
        <p:spPr>
          <a:xfrm>
            <a:off x="7172300" y="674200"/>
            <a:ext cx="1546800" cy="17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5 ESTIMADO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REPORTES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CAPACITACIÓN DE USUARIO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g135255b357e_0_237"/>
          <p:cNvSpPr txBox="1"/>
          <p:nvPr/>
        </p:nvSpPr>
        <p:spPr>
          <a:xfrm>
            <a:off x="295850" y="674225"/>
            <a:ext cx="1546800" cy="173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1 ESTIMADO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PLAN PROYECTO TENTATIVO (GESTIÓN INICIAL)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PLAN DE PROYECTO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CAPACITACIÓN TECNOLÓGICA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COMUNICACIÓN CON MÓDULOS.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g135255b357e_0_237"/>
          <p:cNvSpPr txBox="1"/>
          <p:nvPr/>
        </p:nvSpPr>
        <p:spPr>
          <a:xfrm>
            <a:off x="295850" y="2999400"/>
            <a:ext cx="1546800" cy="163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1 REAL 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ESTIMADO +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RECALCULAR ESTIMACIONES</a:t>
            </a: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68" name="Google Shape;468;g135255b357e_0_237"/>
          <p:cNvCxnSpPr/>
          <p:nvPr/>
        </p:nvCxnSpPr>
        <p:spPr>
          <a:xfrm flipH="1" rot="10800000">
            <a:off x="0" y="2676950"/>
            <a:ext cx="9147000" cy="99300"/>
          </a:xfrm>
          <a:prstGeom prst="straightConnector1">
            <a:avLst/>
          </a:prstGeom>
          <a:noFill/>
          <a:ln cap="flat" cmpd="sng" w="152400">
            <a:solidFill>
              <a:srgbClr val="26324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g135255b357e_0_237"/>
          <p:cNvSpPr txBox="1"/>
          <p:nvPr/>
        </p:nvSpPr>
        <p:spPr>
          <a:xfrm>
            <a:off x="2014950" y="2999400"/>
            <a:ext cx="1546800" cy="163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2  REAL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ESTIMADO +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CREACIÓN DE LOS ABMS DE TODAS LAS ENTIDADES.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FRONT-END</a:t>
            </a:r>
            <a:endParaRPr b="0" i="0" sz="800" u="none" cap="none" strike="noStrike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0" name="Google Shape;470;g135255b357e_0_237"/>
          <p:cNvSpPr txBox="1"/>
          <p:nvPr/>
        </p:nvSpPr>
        <p:spPr>
          <a:xfrm>
            <a:off x="3734075" y="2999400"/>
            <a:ext cx="1546800" cy="163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3  REAL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ESTIMADO +.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 REPORTES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g135255b357e_0_237"/>
          <p:cNvSpPr txBox="1"/>
          <p:nvPr/>
        </p:nvSpPr>
        <p:spPr>
          <a:xfrm>
            <a:off x="5498450" y="2999400"/>
            <a:ext cx="1546800" cy="163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4 REAL 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"/>
              <a:buChar char="●"/>
            </a:pPr>
            <a:r>
              <a:rPr b="0" i="0" lang="en" sz="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ESTIMADO +</a:t>
            </a:r>
            <a:endParaRPr b="0" i="0" sz="8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IMPLEMENTACIÓN E INTEGRACIÓN CON LOS SERVICIOS DE LOS MÓDULOS DEL SISTEMA.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 Condensed"/>
              <a:buChar char="●"/>
            </a:pPr>
            <a:r>
              <a:rPr b="0" i="0" lang="en" sz="800" u="none" cap="none" strike="noStrike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CAPACITACIÓN NUEVA HERRAMIENTA REPORTES.</a:t>
            </a:r>
            <a:endParaRPr b="0" i="0" sz="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2" name="Google Shape;472;g135255b357e_0_237"/>
          <p:cNvSpPr/>
          <p:nvPr/>
        </p:nvSpPr>
        <p:spPr>
          <a:xfrm>
            <a:off x="4226842" y="2503100"/>
            <a:ext cx="690300" cy="405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VS</a:t>
            </a:r>
            <a:endParaRPr b="0" i="0" sz="24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5255b357e_0_213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La versión completa se encuentra en el </a:t>
            </a:r>
            <a:r>
              <a:rPr lang="en" u="sng">
                <a:solidFill>
                  <a:schemeClr val="hlink"/>
                </a:solidFill>
                <a:hlinkClick r:id="rId3"/>
              </a:rPr>
              <a:t>anexo</a:t>
            </a:r>
            <a:r>
              <a:rPr lang="en"/>
              <a:t>.</a:t>
            </a:r>
            <a:endParaRPr/>
          </a:p>
        </p:txBody>
      </p:sp>
      <p:sp>
        <p:nvSpPr>
          <p:cNvPr id="478" name="Google Shape;478;g135255b357e_0_2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g135255b357e_0_213"/>
          <p:cNvSpPr txBox="1"/>
          <p:nvPr>
            <p:ph idx="4294967295" type="title"/>
          </p:nvPr>
        </p:nvSpPr>
        <p:spPr>
          <a:xfrm>
            <a:off x="1942800" y="877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3F5378"/>
                </a:solidFill>
              </a:rPr>
              <a:t>COMPARACIÓN DE WBS INICIAL - FINAL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80" name="Google Shape;480;g135255b357e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763" y="832875"/>
            <a:ext cx="5866466" cy="34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35255b357e_0_213"/>
          <p:cNvPicPr preferRelativeResize="0"/>
          <p:nvPr/>
        </p:nvPicPr>
        <p:blipFill rotWithShape="1">
          <a:blip r:embed="rId5">
            <a:alphaModFix/>
          </a:blip>
          <a:srcRect b="3892" l="0" r="0" t="0"/>
          <a:stretch/>
        </p:blipFill>
        <p:spPr>
          <a:xfrm>
            <a:off x="1781788" y="730988"/>
            <a:ext cx="6569925" cy="36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35255b357e_0_213"/>
          <p:cNvSpPr txBox="1"/>
          <p:nvPr/>
        </p:nvSpPr>
        <p:spPr>
          <a:xfrm>
            <a:off x="91975" y="1903925"/>
            <a:ext cx="1546800" cy="7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 PRODUCTOS</a:t>
            </a:r>
            <a:endParaRPr b="1" i="0" sz="13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37 SUBPRODUCTOS</a:t>
            </a:r>
            <a:endParaRPr b="1" i="0" sz="13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3" name="Google Shape;483;g135255b357e_0_213"/>
          <p:cNvSpPr txBox="1"/>
          <p:nvPr/>
        </p:nvSpPr>
        <p:spPr>
          <a:xfrm>
            <a:off x="91975" y="1903925"/>
            <a:ext cx="1546800" cy="7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 PRODUCTOS</a:t>
            </a:r>
            <a:endParaRPr b="1" i="0" sz="13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81 SUBPRODUCTOS</a:t>
            </a:r>
            <a:endParaRPr b="1" i="0" sz="13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6" title="HORAS ESTIMADAS VS REAL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1225085"/>
            <a:ext cx="4808442" cy="296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16"/>
          <p:cNvGrpSpPr/>
          <p:nvPr/>
        </p:nvGrpSpPr>
        <p:grpSpPr>
          <a:xfrm>
            <a:off x="5609730" y="1897830"/>
            <a:ext cx="3511447" cy="907708"/>
            <a:chOff x="-1535283" y="1287960"/>
            <a:chExt cx="11486579" cy="2067200"/>
          </a:xfrm>
        </p:grpSpPr>
        <p:sp>
          <p:nvSpPr>
            <p:cNvPr id="490" name="Google Shape;490;p1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3" name="Google Shape;493;p1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95" name="Google Shape;495;p16"/>
          <p:cNvGrpSpPr/>
          <p:nvPr/>
        </p:nvGrpSpPr>
        <p:grpSpPr>
          <a:xfrm>
            <a:off x="2150443" y="3655846"/>
            <a:ext cx="5043757" cy="907708"/>
            <a:chOff x="-1535283" y="1287960"/>
            <a:chExt cx="11486579" cy="2067200"/>
          </a:xfrm>
        </p:grpSpPr>
        <p:sp>
          <p:nvSpPr>
            <p:cNvPr id="496" name="Google Shape;496;p1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01" name="Google Shape;501;p16"/>
          <p:cNvGrpSpPr/>
          <p:nvPr/>
        </p:nvGrpSpPr>
        <p:grpSpPr>
          <a:xfrm>
            <a:off x="2038718" y="607296"/>
            <a:ext cx="5043757" cy="907708"/>
            <a:chOff x="-1535283" y="1287960"/>
            <a:chExt cx="11486579" cy="2067200"/>
          </a:xfrm>
        </p:grpSpPr>
        <p:sp>
          <p:nvSpPr>
            <p:cNvPr id="502" name="Google Shape;502;p1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7" name="Google Shape;507;p16"/>
          <p:cNvSpPr txBox="1"/>
          <p:nvPr>
            <p:ph idx="4294967295" type="ctrTitle"/>
          </p:nvPr>
        </p:nvSpPr>
        <p:spPr>
          <a:xfrm>
            <a:off x="2602050" y="777763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66 dias (8hs) = 528hs</a:t>
            </a:r>
            <a:endParaRPr b="1" i="0" sz="3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8" name="Google Shape;508;p16"/>
          <p:cNvSpPr txBox="1"/>
          <p:nvPr>
            <p:ph idx="4294967295" type="subTitle"/>
          </p:nvPr>
        </p:nvSpPr>
        <p:spPr>
          <a:xfrm>
            <a:off x="2598800" y="1258695"/>
            <a:ext cx="3917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None/>
            </a:pPr>
            <a: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Estimaciones Iniciales</a:t>
            </a:r>
            <a:endParaRPr b="0" i="0" sz="1800" u="none" cap="none" strike="noStrike"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9" name="Google Shape;509;p16"/>
          <p:cNvSpPr txBox="1"/>
          <p:nvPr>
            <p:ph idx="4294967295" type="ctrTitle"/>
          </p:nvPr>
        </p:nvSpPr>
        <p:spPr>
          <a:xfrm>
            <a:off x="2713775" y="3800225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1029 hs</a:t>
            </a:r>
            <a:endParaRPr b="1" i="0" sz="3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10" name="Google Shape;510;p16"/>
          <p:cNvGrpSpPr/>
          <p:nvPr/>
        </p:nvGrpSpPr>
        <p:grpSpPr>
          <a:xfrm>
            <a:off x="5" y="2022055"/>
            <a:ext cx="3511447" cy="907708"/>
            <a:chOff x="-1535283" y="1287960"/>
            <a:chExt cx="11486579" cy="2067200"/>
          </a:xfrm>
        </p:grpSpPr>
        <p:sp>
          <p:nvSpPr>
            <p:cNvPr id="511" name="Google Shape;511;p1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16" name="Google Shape;516;p16"/>
          <p:cNvSpPr txBox="1"/>
          <p:nvPr>
            <p:ph idx="4294967295" type="subTitle"/>
          </p:nvPr>
        </p:nvSpPr>
        <p:spPr>
          <a:xfrm>
            <a:off x="2616725" y="4349675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None/>
            </a:pPr>
            <a: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Horas Reales </a:t>
            </a:r>
            <a:endParaRPr b="0" i="0" sz="1800" u="none" cap="none" strike="noStrike"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7" name="Google Shape;517;p16"/>
          <p:cNvSpPr txBox="1"/>
          <p:nvPr>
            <p:ph idx="4294967295" type="ctrTitle"/>
          </p:nvPr>
        </p:nvSpPr>
        <p:spPr>
          <a:xfrm>
            <a:off x="0" y="2208600"/>
            <a:ext cx="3511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758 hs </a:t>
            </a:r>
            <a:endParaRPr b="1" i="0" sz="3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8" name="Google Shape;518;p16"/>
          <p:cNvSpPr txBox="1"/>
          <p:nvPr>
            <p:ph idx="4294967295" type="subTitle"/>
          </p:nvPr>
        </p:nvSpPr>
        <p:spPr>
          <a:xfrm>
            <a:off x="119425" y="2799101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None/>
            </a:pPr>
            <a: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Estimaciones re-calculadas </a:t>
            </a:r>
            <a:b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(Al inicio)</a:t>
            </a:r>
            <a:endParaRPr b="0" i="0" sz="1800" u="none" cap="none" strike="noStrike"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9" name="Google Shape;519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8403183" y="150651"/>
            <a:ext cx="552378" cy="534607"/>
            <a:chOff x="6649150" y="309350"/>
            <a:chExt cx="395800" cy="395800"/>
          </a:xfrm>
        </p:grpSpPr>
        <p:sp>
          <p:nvSpPr>
            <p:cNvPr id="521" name="Google Shape;521;p16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16"/>
          <p:cNvSpPr txBox="1"/>
          <p:nvPr/>
        </p:nvSpPr>
        <p:spPr>
          <a:xfrm>
            <a:off x="2781000" y="-13450"/>
            <a:ext cx="3582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9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ESTIMACIONES</a:t>
            </a:r>
            <a:endParaRPr b="1" i="0" sz="2900" u="none" cap="none" strike="noStrike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5" name="Google Shape;545;p16"/>
          <p:cNvSpPr txBox="1"/>
          <p:nvPr>
            <p:ph idx="4294967295" type="subTitle"/>
          </p:nvPr>
        </p:nvSpPr>
        <p:spPr>
          <a:xfrm>
            <a:off x="5814825" y="2716401"/>
            <a:ext cx="39171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None/>
            </a:pPr>
            <a: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Suma estimaciones </a:t>
            </a:r>
            <a:b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b="0" i="0" lang="en" sz="1800" u="none" cap="none" strike="noStrike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(Al inicio de cada sprint)</a:t>
            </a:r>
            <a:endParaRPr b="0" i="0" sz="1800" u="none" cap="none" strike="noStrike">
              <a:solidFill>
                <a:srgbClr val="3F537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6" name="Google Shape;546;p16"/>
          <p:cNvSpPr txBox="1"/>
          <p:nvPr>
            <p:ph idx="4294967295" type="ctrTitle"/>
          </p:nvPr>
        </p:nvSpPr>
        <p:spPr>
          <a:xfrm>
            <a:off x="5609725" y="2084375"/>
            <a:ext cx="3511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843 hs </a:t>
            </a:r>
            <a:endParaRPr b="1" i="0" sz="3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7" name="Google Shape;547;p16"/>
          <p:cNvSpPr/>
          <p:nvPr/>
        </p:nvSpPr>
        <p:spPr>
          <a:xfrm>
            <a:off x="3734212" y="1897825"/>
            <a:ext cx="1703400" cy="1621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6"/>
          <p:cNvSpPr/>
          <p:nvPr/>
        </p:nvSpPr>
        <p:spPr>
          <a:xfrm rot="10800000">
            <a:off x="4356438" y="1721900"/>
            <a:ext cx="408300" cy="463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6"/>
          <p:cNvSpPr/>
          <p:nvPr/>
        </p:nvSpPr>
        <p:spPr>
          <a:xfrm rot="10800000">
            <a:off x="4371125" y="3289250"/>
            <a:ext cx="408300" cy="463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6"/>
          <p:cNvSpPr txBox="1"/>
          <p:nvPr/>
        </p:nvSpPr>
        <p:spPr>
          <a:xfrm>
            <a:off x="3708925" y="2219375"/>
            <a:ext cx="172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+95%</a:t>
            </a:r>
            <a:r>
              <a:rPr b="1" i="0" lang="en" sz="27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i="0" sz="27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aprox</a:t>
            </a:r>
            <a:endParaRPr b="0" i="0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16" title="Velocity Estimada VS Real 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2250" y="1291300"/>
            <a:ext cx="4284024" cy="262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5255b357e_0_31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RIESGOS CON MÁS IMPACTO</a:t>
            </a:r>
            <a:endParaRPr/>
          </a:p>
        </p:txBody>
      </p:sp>
      <p:graphicFrame>
        <p:nvGraphicFramePr>
          <p:cNvPr id="557" name="Google Shape;557;g135255b357e_0_314"/>
          <p:cNvGraphicFramePr/>
          <p:nvPr/>
        </p:nvGraphicFramePr>
        <p:xfrm>
          <a:off x="153600" y="14774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{0F3C2ED3-0E51-4452-8F6F-60FD978E2F36}</a:tableStyleId>
              </a:tblPr>
              <a:tblGrid>
                <a:gridCol w="1597025"/>
                <a:gridCol w="1188050"/>
                <a:gridCol w="1039300"/>
                <a:gridCol w="1014525"/>
                <a:gridCol w="1473100"/>
                <a:gridCol w="1262400"/>
                <a:gridCol w="1262400"/>
              </a:tblGrid>
              <a:tr h="42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PROBABILIDAD</a:t>
                      </a:r>
                      <a:endParaRPr sz="12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SEVERIDAD</a:t>
                      </a:r>
                      <a:endParaRPr sz="12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EXPOSICIÓN</a:t>
                      </a:r>
                      <a:endParaRPr sz="12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PLAN DE MITIGACIÓN</a:t>
                      </a:r>
                      <a:endParaRPr sz="12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PLAN DE CONTINGENCIA</a:t>
                      </a:r>
                      <a:endParaRPr sz="12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RESPONSABLE</a:t>
                      </a:r>
                      <a:endParaRPr sz="12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8914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Integración con módulos restantes</a:t>
                      </a:r>
                      <a:endParaRPr sz="14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Comunicación entre equipos ágiles.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Pruebas de integración para evitar problemas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Esteban Merlos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Ausencia de algún integrante por motivo externo</a:t>
                      </a:r>
                      <a:endParaRPr sz="14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Comunicación frecuente entre el equipo.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Reasignación de tareas.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Nicolas Díaz Velazquez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Problemas con proveedores de servicios (luz, internet, etc)</a:t>
                      </a:r>
                      <a:endParaRPr sz="13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Comunicación frecuente entre miembros del equipo</a:t>
                      </a:r>
                      <a:r>
                        <a:rPr b="1" lang="en" sz="700" u="none" cap="none" strike="noStrike">
                          <a:solidFill>
                            <a:srgbClr val="263248"/>
                          </a:solidFill>
                        </a:rPr>
                        <a:t>, </a:t>
                      </a:r>
                      <a:endParaRPr b="1" sz="1000" u="none" cap="none" strike="noStrike">
                        <a:solidFill>
                          <a:srgbClr val="26324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Reasignación de tareas.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Nicolas Díaz Velazquez</a:t>
                      </a:r>
                      <a:endParaRPr b="1" sz="1400" u="none" cap="none" strike="noStrike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g135255b357e_0_3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g135255b357e_0_314"/>
          <p:cNvSpPr/>
          <p:nvPr/>
        </p:nvSpPr>
        <p:spPr>
          <a:xfrm>
            <a:off x="355298" y="6414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135255b357e_0_314"/>
          <p:cNvSpPr txBox="1"/>
          <p:nvPr/>
        </p:nvSpPr>
        <p:spPr>
          <a:xfrm>
            <a:off x="7355400" y="4853075"/>
            <a:ext cx="188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Versión completa en </a:t>
            </a:r>
            <a:r>
              <a:rPr b="0" i="0" lang="en" sz="1000" u="sng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anexo</a:t>
            </a:r>
            <a:r>
              <a:rPr b="0" i="0" lang="en" sz="10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b="0" i="0" sz="10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5255b357e_0_376"/>
          <p:cNvSpPr txBox="1"/>
          <p:nvPr>
            <p:ph idx="1" type="body"/>
          </p:nvPr>
        </p:nvSpPr>
        <p:spPr>
          <a:xfrm>
            <a:off x="954000" y="1053500"/>
            <a:ext cx="69657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2000">
                <a:solidFill>
                  <a:srgbClr val="07376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FUENTES DE CAMBIO IDENTIFICADAS:</a:t>
            </a:r>
            <a:endParaRPr b="1" sz="3100">
              <a:solidFill>
                <a:srgbClr val="07376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▰"/>
            </a:pPr>
            <a:r>
              <a:rPr lang="en" sz="1700"/>
              <a:t>Cambios de Tecnología: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▻"/>
            </a:pPr>
            <a:r>
              <a:rPr lang="en" sz="1700"/>
              <a:t>De JS Reports a MetaBase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▻"/>
            </a:pPr>
            <a:r>
              <a:rPr lang="en" sz="1700"/>
              <a:t>API del Clima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▰"/>
            </a:pPr>
            <a:r>
              <a:rPr lang="en" sz="1700"/>
              <a:t>Integración con los módulos del sistema: Adaptación con los demás módulos y errores que salen de ello.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▰"/>
            </a:pPr>
            <a:r>
              <a:rPr lang="en" sz="1700"/>
              <a:t>Cambios/ Correcciones pedidas por el PO.</a:t>
            </a:r>
            <a:endParaRPr sz="1700"/>
          </a:p>
        </p:txBody>
      </p:sp>
      <p:cxnSp>
        <p:nvCxnSpPr>
          <p:cNvPr id="566" name="Google Shape;566;g135255b357e_0_376"/>
          <p:cNvCxnSpPr/>
          <p:nvPr/>
        </p:nvCxnSpPr>
        <p:spPr>
          <a:xfrm>
            <a:off x="-49575" y="2887800"/>
            <a:ext cx="9221400" cy="0"/>
          </a:xfrm>
          <a:prstGeom prst="straightConnector1">
            <a:avLst/>
          </a:prstGeom>
          <a:noFill/>
          <a:ln cap="flat" cmpd="sng" w="228600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g135255b357e_0_376"/>
          <p:cNvSpPr/>
          <p:nvPr/>
        </p:nvSpPr>
        <p:spPr>
          <a:xfrm>
            <a:off x="1258425" y="1670638"/>
            <a:ext cx="2565600" cy="2454000"/>
          </a:xfrm>
          <a:prstGeom prst="diamond">
            <a:avLst/>
          </a:prstGeom>
          <a:solidFill>
            <a:schemeClr val="accent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Estimacion</a:t>
            </a:r>
            <a:endParaRPr b="1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8" name="Google Shape;568;g135255b357e_0_376"/>
          <p:cNvSpPr/>
          <p:nvPr/>
        </p:nvSpPr>
        <p:spPr>
          <a:xfrm>
            <a:off x="3271275" y="1670638"/>
            <a:ext cx="2565600" cy="2454000"/>
          </a:xfrm>
          <a:prstGeom prst="diamond">
            <a:avLst/>
          </a:prstGeom>
          <a:solidFill>
            <a:srgbClr val="ACB9D2">
              <a:alpha val="60392"/>
            </a:srgbClr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Sumar al Backlog</a:t>
            </a:r>
            <a:endParaRPr b="1" i="0" sz="20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9" name="Google Shape;569;g135255b357e_0_376"/>
          <p:cNvSpPr/>
          <p:nvPr/>
        </p:nvSpPr>
        <p:spPr>
          <a:xfrm>
            <a:off x="5319975" y="1670625"/>
            <a:ext cx="2565600" cy="2454000"/>
          </a:xfrm>
          <a:prstGeom prst="diamond">
            <a:avLst/>
          </a:prstGeom>
          <a:solidFill>
            <a:schemeClr val="accent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Implementación </a:t>
            </a:r>
            <a:endParaRPr b="1" i="0" sz="13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 validación</a:t>
            </a:r>
            <a:endParaRPr b="1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0" name="Google Shape;570;g135255b357e_0_37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g135255b357e_0_376"/>
          <p:cNvSpPr txBox="1"/>
          <p:nvPr>
            <p:ph idx="4294967295" type="title"/>
          </p:nvPr>
        </p:nvSpPr>
        <p:spPr>
          <a:xfrm>
            <a:off x="1942800" y="877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200">
                <a:solidFill>
                  <a:srgbClr val="3F5378"/>
                </a:solidFill>
              </a:rPr>
              <a:t>ADMINISTRACIÓN DE CAMBIOS</a:t>
            </a:r>
            <a:endParaRPr sz="2200">
              <a:solidFill>
                <a:srgbClr val="3F5378"/>
              </a:solidFill>
            </a:endParaRPr>
          </a:p>
        </p:txBody>
      </p:sp>
      <p:sp>
        <p:nvSpPr>
          <p:cNvPr id="572" name="Google Shape;572;g135255b357e_0_376"/>
          <p:cNvSpPr txBox="1"/>
          <p:nvPr>
            <p:ph idx="4294967295" type="title"/>
          </p:nvPr>
        </p:nvSpPr>
        <p:spPr>
          <a:xfrm>
            <a:off x="2129425" y="230300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200">
                <a:solidFill>
                  <a:srgbClr val="3F5378"/>
                </a:solidFill>
              </a:rPr>
              <a:t>PROCESO DE ADMINISTRACIÓN DE CAMBIOS</a:t>
            </a:r>
            <a:endParaRPr sz="2200">
              <a:solidFill>
                <a:srgbClr val="3F537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4315fe8c8_0_170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INDICADORES</a:t>
            </a:r>
            <a:endParaRPr/>
          </a:p>
        </p:txBody>
      </p:sp>
      <p:sp>
        <p:nvSpPr>
          <p:cNvPr id="578" name="Google Shape;578;g134315fe8c8_0_170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Gráficos que prometimos.</a:t>
            </a:r>
            <a:endParaRPr/>
          </a:p>
        </p:txBody>
      </p:sp>
      <p:sp>
        <p:nvSpPr>
          <p:cNvPr id="579" name="Google Shape;579;g134315fe8c8_0_17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5255b357e_0_308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Comparación en burndown chart del avance del proyecto</a:t>
            </a:r>
            <a:endParaRPr/>
          </a:p>
        </p:txBody>
      </p:sp>
      <p:sp>
        <p:nvSpPr>
          <p:cNvPr id="585" name="Google Shape;585;g135255b357e_0_30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g135255b357e_0_308"/>
          <p:cNvSpPr txBox="1"/>
          <p:nvPr>
            <p:ph idx="4294967295" type="title"/>
          </p:nvPr>
        </p:nvSpPr>
        <p:spPr>
          <a:xfrm>
            <a:off x="2463450" y="0"/>
            <a:ext cx="4217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3F5378"/>
                </a:solidFill>
              </a:rPr>
              <a:t>BURNDOWN SPRINT CHART Y COBERTURA DE LA PRUEBA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587" name="Google Shape;587;g135255b357e_0_308" title="Burndown Chart "/>
          <p:cNvPicPr preferRelativeResize="0"/>
          <p:nvPr/>
        </p:nvPicPr>
        <p:blipFill rotWithShape="1">
          <a:blip r:embed="rId3">
            <a:alphaModFix/>
          </a:blip>
          <a:srcRect b="2399" l="0" r="0" t="0"/>
          <a:stretch/>
        </p:blipFill>
        <p:spPr>
          <a:xfrm>
            <a:off x="1134272" y="465625"/>
            <a:ext cx="7350129" cy="39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35255b357e_0_308"/>
          <p:cNvSpPr txBox="1"/>
          <p:nvPr/>
        </p:nvSpPr>
        <p:spPr>
          <a:xfrm>
            <a:off x="62000" y="4680350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*Medido en puntos de historia</a:t>
            </a:r>
            <a:endParaRPr b="0" i="1" sz="1400" u="none" cap="none" strike="noStrike"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89" name="Google Shape;589;g135255b357e_0_308" title="Planificados, Ejecutados y OK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547" y="803024"/>
            <a:ext cx="6575790" cy="36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35255b357e_0_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538" y="701300"/>
            <a:ext cx="6136925" cy="374089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35255b357e_0_4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g135255b357e_0_417"/>
          <p:cNvSpPr txBox="1"/>
          <p:nvPr>
            <p:ph idx="4294967295" type="title"/>
          </p:nvPr>
        </p:nvSpPr>
        <p:spPr>
          <a:xfrm>
            <a:off x="1942800" y="877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3F5378"/>
                </a:solidFill>
              </a:rPr>
              <a:t>EVOLUCIÓN DE INCIDENTES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4315fe8c8_0_16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CAPACIDAD DE INTEGRACIONES</a:t>
            </a:r>
            <a:endParaRPr/>
          </a:p>
        </p:txBody>
      </p:sp>
      <p:sp>
        <p:nvSpPr>
          <p:cNvPr id="602" name="Google Shape;602;g134315fe8c8_0_16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Con otros módulos y apis externas.</a:t>
            </a:r>
            <a:endParaRPr/>
          </a:p>
        </p:txBody>
      </p:sp>
      <p:sp>
        <p:nvSpPr>
          <p:cNvPr id="603" name="Google Shape;603;g134315fe8c8_0_16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5255b357e_0_2423"/>
          <p:cNvSpPr txBox="1"/>
          <p:nvPr>
            <p:ph idx="4294967295" type="title"/>
          </p:nvPr>
        </p:nvSpPr>
        <p:spPr>
          <a:xfrm>
            <a:off x="1747900" y="-14622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3F5378"/>
                </a:solidFill>
              </a:rPr>
              <a:t>INTEGRACIONES BRINDADAS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609" name="Google Shape;609;g135255b357e_0_24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0" name="Google Shape;610;g135255b357e_0_2423"/>
          <p:cNvGrpSpPr/>
          <p:nvPr/>
        </p:nvGrpSpPr>
        <p:grpSpPr>
          <a:xfrm>
            <a:off x="86813" y="4504969"/>
            <a:ext cx="629082" cy="578673"/>
            <a:chOff x="5233525" y="4954450"/>
            <a:chExt cx="538275" cy="516350"/>
          </a:xfrm>
        </p:grpSpPr>
        <p:sp>
          <p:nvSpPr>
            <p:cNvPr id="611" name="Google Shape;611;g135255b357e_0_2423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135255b357e_0_2423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135255b357e_0_2423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135255b357e_0_2423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135255b357e_0_2423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135255b357e_0_2423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135255b357e_0_2423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135255b357e_0_2423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135255b357e_0_2423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135255b357e_0_2423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135255b357e_0_2423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g135255b357e_0_2423"/>
          <p:cNvGrpSpPr/>
          <p:nvPr/>
        </p:nvGrpSpPr>
        <p:grpSpPr>
          <a:xfrm>
            <a:off x="8601380" y="93822"/>
            <a:ext cx="434496" cy="439207"/>
            <a:chOff x="5233525" y="4954450"/>
            <a:chExt cx="538275" cy="516350"/>
          </a:xfrm>
        </p:grpSpPr>
        <p:sp>
          <p:nvSpPr>
            <p:cNvPr id="623" name="Google Shape;623;g135255b357e_0_2423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135255b357e_0_2423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135255b357e_0_2423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135255b357e_0_2423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135255b357e_0_2423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135255b357e_0_2423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135255b357e_0_2423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135255b357e_0_2423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135255b357e_0_2423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135255b357e_0_2423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35255b357e_0_2423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g135255b357e_0_2423"/>
          <p:cNvGrpSpPr/>
          <p:nvPr/>
        </p:nvGrpSpPr>
        <p:grpSpPr>
          <a:xfrm>
            <a:off x="280028" y="3945418"/>
            <a:ext cx="434496" cy="439207"/>
            <a:chOff x="5233525" y="4954450"/>
            <a:chExt cx="538275" cy="516350"/>
          </a:xfrm>
        </p:grpSpPr>
        <p:sp>
          <p:nvSpPr>
            <p:cNvPr id="635" name="Google Shape;635;g135255b357e_0_2423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135255b357e_0_2423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135255b357e_0_2423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135255b357e_0_2423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135255b357e_0_2423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135255b357e_0_2423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135255b357e_0_2423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135255b357e_0_2423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135255b357e_0_2423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135255b357e_0_2423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135255b357e_0_2423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g135255b357e_0_2423"/>
          <p:cNvSpPr/>
          <p:nvPr/>
        </p:nvSpPr>
        <p:spPr>
          <a:xfrm rot="-5400000">
            <a:off x="2721298" y="992974"/>
            <a:ext cx="3729600" cy="37743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135255b357e_0_2423"/>
          <p:cNvSpPr/>
          <p:nvPr/>
        </p:nvSpPr>
        <p:spPr>
          <a:xfrm>
            <a:off x="2944087" y="1262565"/>
            <a:ext cx="3274200" cy="3235200"/>
          </a:xfrm>
          <a:prstGeom prst="pie">
            <a:avLst>
              <a:gd fmla="val 21577108" name="adj1"/>
              <a:gd fmla="val 16214886" name="adj2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135255b357e_0_2423"/>
          <p:cNvSpPr/>
          <p:nvPr/>
        </p:nvSpPr>
        <p:spPr>
          <a:xfrm>
            <a:off x="3554842" y="1865912"/>
            <a:ext cx="2052600" cy="20283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135255b357e_0_2423"/>
          <p:cNvSpPr txBox="1"/>
          <p:nvPr/>
        </p:nvSpPr>
        <p:spPr>
          <a:xfrm>
            <a:off x="3821560" y="2418492"/>
            <a:ext cx="15192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 brindados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g135255b357e_0_2423"/>
          <p:cNvSpPr/>
          <p:nvPr/>
        </p:nvSpPr>
        <p:spPr>
          <a:xfrm>
            <a:off x="3982163" y="505458"/>
            <a:ext cx="1207800" cy="11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135255b357e_0_2423"/>
          <p:cNvSpPr txBox="1"/>
          <p:nvPr/>
        </p:nvSpPr>
        <p:spPr>
          <a:xfrm>
            <a:off x="4098324" y="693278"/>
            <a:ext cx="975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HISTORIAL DE PLANES DE VUELO</a:t>
            </a:r>
            <a:endParaRPr b="1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g135255b357e_0_2423"/>
          <p:cNvSpPr/>
          <p:nvPr/>
        </p:nvSpPr>
        <p:spPr>
          <a:xfrm>
            <a:off x="5358792" y="3758388"/>
            <a:ext cx="1207800" cy="119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135255b357e_0_2423"/>
          <p:cNvSpPr txBox="1"/>
          <p:nvPr/>
        </p:nvSpPr>
        <p:spPr>
          <a:xfrm>
            <a:off x="5419409" y="3946190"/>
            <a:ext cx="1086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VUELOS ACTIVOS POR TRIPULANTE</a:t>
            </a:r>
            <a:endParaRPr b="1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g135255b357e_0_2423"/>
          <p:cNvSpPr/>
          <p:nvPr/>
        </p:nvSpPr>
        <p:spPr>
          <a:xfrm>
            <a:off x="2181851" y="1726824"/>
            <a:ext cx="1207800" cy="11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35255b357e_0_2423"/>
          <p:cNvSpPr txBox="1"/>
          <p:nvPr/>
        </p:nvSpPr>
        <p:spPr>
          <a:xfrm>
            <a:off x="2278829" y="1914633"/>
            <a:ext cx="1035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INFORMACIÓN ESPECÍFICA DE CADA AERONAVE </a:t>
            </a:r>
            <a:endParaRPr b="1"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g135255b357e_0_2423"/>
          <p:cNvSpPr/>
          <p:nvPr/>
        </p:nvSpPr>
        <p:spPr>
          <a:xfrm>
            <a:off x="2613750" y="3713763"/>
            <a:ext cx="1207800" cy="11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35255b357e_0_2423"/>
          <p:cNvSpPr txBox="1"/>
          <p:nvPr/>
        </p:nvSpPr>
        <p:spPr>
          <a:xfrm>
            <a:off x="2700157" y="3901564"/>
            <a:ext cx="1035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CARGA DESTINO</a:t>
            </a:r>
            <a:endParaRPr b="1" i="0" sz="10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8" name="Google Shape;658;g135255b357e_0_2423"/>
          <p:cNvGrpSpPr/>
          <p:nvPr/>
        </p:nvGrpSpPr>
        <p:grpSpPr>
          <a:xfrm>
            <a:off x="6972847" y="746336"/>
            <a:ext cx="2063035" cy="1178991"/>
            <a:chOff x="6972847" y="773911"/>
            <a:chExt cx="2063035" cy="1178991"/>
          </a:xfrm>
        </p:grpSpPr>
        <p:sp>
          <p:nvSpPr>
            <p:cNvPr id="659" name="Google Shape;659;g135255b357e_0_2423"/>
            <p:cNvSpPr/>
            <p:nvPr/>
          </p:nvSpPr>
          <p:spPr>
            <a:xfrm>
              <a:off x="6972847" y="773911"/>
              <a:ext cx="2063035" cy="1178991"/>
            </a:xfrm>
            <a:prstGeom prst="parallelogram">
              <a:avLst>
                <a:gd fmla="val 0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135255b357e_0_2423"/>
            <p:cNvSpPr/>
            <p:nvPr/>
          </p:nvSpPr>
          <p:spPr>
            <a:xfrm>
              <a:off x="7226454" y="904894"/>
              <a:ext cx="245322" cy="2063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135255b357e_0_2423"/>
            <p:cNvSpPr/>
            <p:nvPr/>
          </p:nvSpPr>
          <p:spPr>
            <a:xfrm>
              <a:off x="7226454" y="1247792"/>
              <a:ext cx="245322" cy="2063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135255b357e_0_2423"/>
            <p:cNvSpPr/>
            <p:nvPr/>
          </p:nvSpPr>
          <p:spPr>
            <a:xfrm>
              <a:off x="7226454" y="1590677"/>
              <a:ext cx="245322" cy="206331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135255b357e_0_2423"/>
            <p:cNvSpPr txBox="1"/>
            <p:nvPr/>
          </p:nvSpPr>
          <p:spPr>
            <a:xfrm>
              <a:off x="7471774" y="777225"/>
              <a:ext cx="1487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Los Ilegales - 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Operaciones Terrestres, carga y despacho</a:t>
              </a:r>
              <a:endParaRPr b="0" i="0" sz="3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64" name="Google Shape;664;g135255b357e_0_2423"/>
            <p:cNvSpPr txBox="1"/>
            <p:nvPr/>
          </p:nvSpPr>
          <p:spPr>
            <a:xfrm>
              <a:off x="7453627" y="1135400"/>
              <a:ext cx="152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PIPELINE-TECH - 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Operaciones de cabina y mantenimiento  </a:t>
              </a:r>
              <a:endParaRPr b="0" i="0" sz="8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65" name="Google Shape;665;g135255b357e_0_2423"/>
            <p:cNvSpPr txBox="1"/>
            <p:nvPr/>
          </p:nvSpPr>
          <p:spPr>
            <a:xfrm>
              <a:off x="7471775" y="1463025"/>
              <a:ext cx="1487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404 NOT FOUND - 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Operaciones Terrestres, carga y despacho </a:t>
              </a:r>
              <a:endParaRPr b="0" i="0" sz="8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666" name="Google Shape;666;g135255b357e_0_2423"/>
          <p:cNvSpPr/>
          <p:nvPr/>
        </p:nvSpPr>
        <p:spPr>
          <a:xfrm>
            <a:off x="5772575" y="1778150"/>
            <a:ext cx="1155000" cy="1134900"/>
          </a:xfrm>
          <a:prstGeom prst="pie">
            <a:avLst>
              <a:gd fmla="val 14362445" name="adj1"/>
              <a:gd fmla="val 242131" name="adj2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35255b357e_0_2423"/>
          <p:cNvSpPr/>
          <p:nvPr/>
        </p:nvSpPr>
        <p:spPr>
          <a:xfrm>
            <a:off x="5772575" y="1778150"/>
            <a:ext cx="1155000" cy="1134900"/>
          </a:xfrm>
          <a:prstGeom prst="pie">
            <a:avLst>
              <a:gd fmla="val 7119102" name="adj1"/>
              <a:gd fmla="val 14369673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35255b357e_0_2423"/>
          <p:cNvSpPr/>
          <p:nvPr/>
        </p:nvSpPr>
        <p:spPr>
          <a:xfrm>
            <a:off x="5772575" y="1778150"/>
            <a:ext cx="1155000" cy="1134900"/>
          </a:xfrm>
          <a:prstGeom prst="pie">
            <a:avLst>
              <a:gd fmla="val 242131" name="adj1"/>
              <a:gd fmla="val 7202177" name="adj2"/>
            </a:avLst>
          </a:prstGeom>
          <a:solidFill>
            <a:srgbClr val="3D85C6"/>
          </a:solidFill>
          <a:ln cap="rnd" cmpd="sng" w="9525">
            <a:solidFill>
              <a:srgbClr val="A4C2F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35255b357e_0_2423"/>
          <p:cNvSpPr txBox="1"/>
          <p:nvPr/>
        </p:nvSpPr>
        <p:spPr>
          <a:xfrm>
            <a:off x="5851377" y="2147792"/>
            <a:ext cx="997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PLANES DE VUELOS POR ESTADO</a:t>
            </a:r>
            <a:endParaRPr b="1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4315fe8c8_0_4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Temario</a:t>
            </a:r>
            <a:endParaRPr/>
          </a:p>
        </p:txBody>
      </p:sp>
      <p:sp>
        <p:nvSpPr>
          <p:cNvPr id="192" name="Google Shape;192;g134315fe8c8_0_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g134315fe8c8_0_47"/>
          <p:cNvSpPr/>
          <p:nvPr/>
        </p:nvSpPr>
        <p:spPr>
          <a:xfrm>
            <a:off x="315223" y="623918"/>
            <a:ext cx="303511" cy="303511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g134315fe8c8_0_47"/>
          <p:cNvGrpSpPr/>
          <p:nvPr/>
        </p:nvGrpSpPr>
        <p:grpSpPr>
          <a:xfrm>
            <a:off x="-66450" y="1454213"/>
            <a:ext cx="9255200" cy="3016512"/>
            <a:chOff x="-66450" y="1454213"/>
            <a:chExt cx="9255200" cy="3016512"/>
          </a:xfrm>
        </p:grpSpPr>
        <p:sp>
          <p:nvSpPr>
            <p:cNvPr id="195" name="Google Shape;195;g134315fe8c8_0_47"/>
            <p:cNvSpPr txBox="1"/>
            <p:nvPr/>
          </p:nvSpPr>
          <p:spPr>
            <a:xfrm>
              <a:off x="4741880" y="3937325"/>
              <a:ext cx="1286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Integraciones</a:t>
              </a:r>
              <a:endPara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196" name="Google Shape;196;g134315fe8c8_0_47"/>
            <p:cNvGrpSpPr/>
            <p:nvPr/>
          </p:nvGrpSpPr>
          <p:grpSpPr>
            <a:xfrm>
              <a:off x="340039" y="1992626"/>
              <a:ext cx="473400" cy="473400"/>
              <a:chOff x="1786339" y="1703401"/>
              <a:chExt cx="473400" cy="473400"/>
            </a:xfrm>
          </p:grpSpPr>
          <p:sp>
            <p:nvSpPr>
              <p:cNvPr id="197" name="Google Shape;197;g134315fe8c8_0_47"/>
              <p:cNvSpPr/>
              <p:nvPr/>
            </p:nvSpPr>
            <p:spPr>
              <a:xfrm rot="8100000">
                <a:off x="1855667" y="1772729"/>
                <a:ext cx="334744" cy="334744"/>
              </a:xfrm>
              <a:prstGeom prst="teardrop">
                <a:avLst>
                  <a:gd fmla="val 10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98" name="Google Shape;198;g134315fe8c8_0_47"/>
              <p:cNvSpPr/>
              <p:nvPr/>
            </p:nvSpPr>
            <p:spPr>
              <a:xfrm>
                <a:off x="1955989" y="1866499"/>
                <a:ext cx="134100" cy="134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chemeClr val="dk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1</a:t>
                </a:r>
                <a:endParaRPr b="0" i="0" sz="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199" name="Google Shape;199;g134315fe8c8_0_47"/>
            <p:cNvGrpSpPr/>
            <p:nvPr/>
          </p:nvGrpSpPr>
          <p:grpSpPr>
            <a:xfrm>
              <a:off x="3389239" y="1992626"/>
              <a:ext cx="473400" cy="473400"/>
              <a:chOff x="3814414" y="1703401"/>
              <a:chExt cx="473400" cy="473400"/>
            </a:xfrm>
          </p:grpSpPr>
          <p:sp>
            <p:nvSpPr>
              <p:cNvPr id="200" name="Google Shape;200;g134315fe8c8_0_47"/>
              <p:cNvSpPr/>
              <p:nvPr/>
            </p:nvSpPr>
            <p:spPr>
              <a:xfrm rot="8100000">
                <a:off x="3883742" y="1772729"/>
                <a:ext cx="334744" cy="334744"/>
              </a:xfrm>
              <a:prstGeom prst="teardrop">
                <a:avLst>
                  <a:gd fmla="val 10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01" name="Google Shape;201;g134315fe8c8_0_47"/>
              <p:cNvSpPr/>
              <p:nvPr/>
            </p:nvSpPr>
            <p:spPr>
              <a:xfrm>
                <a:off x="3984064" y="1866499"/>
                <a:ext cx="134100" cy="134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chemeClr val="dk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3</a:t>
                </a:r>
                <a:endParaRPr b="0" i="0" sz="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202" name="Google Shape;202;g134315fe8c8_0_47"/>
            <p:cNvGrpSpPr/>
            <p:nvPr/>
          </p:nvGrpSpPr>
          <p:grpSpPr>
            <a:xfrm>
              <a:off x="6710314" y="1971301"/>
              <a:ext cx="473400" cy="473400"/>
              <a:chOff x="5842489" y="1703401"/>
              <a:chExt cx="473400" cy="473400"/>
            </a:xfrm>
          </p:grpSpPr>
          <p:sp>
            <p:nvSpPr>
              <p:cNvPr id="203" name="Google Shape;203;g134315fe8c8_0_47"/>
              <p:cNvSpPr/>
              <p:nvPr/>
            </p:nvSpPr>
            <p:spPr>
              <a:xfrm rot="8100000">
                <a:off x="5911817" y="1772729"/>
                <a:ext cx="334744" cy="334744"/>
              </a:xfrm>
              <a:prstGeom prst="teardrop">
                <a:avLst>
                  <a:gd fmla="val 10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04" name="Google Shape;204;g134315fe8c8_0_47"/>
              <p:cNvSpPr/>
              <p:nvPr/>
            </p:nvSpPr>
            <p:spPr>
              <a:xfrm>
                <a:off x="6012139" y="1866499"/>
                <a:ext cx="134100" cy="134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chemeClr val="dk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5</a:t>
                </a:r>
                <a:endParaRPr b="0" i="0" sz="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205" name="Google Shape;205;g134315fe8c8_0_47"/>
            <p:cNvGrpSpPr/>
            <p:nvPr/>
          </p:nvGrpSpPr>
          <p:grpSpPr>
            <a:xfrm>
              <a:off x="8236689" y="3414450"/>
              <a:ext cx="473400" cy="473400"/>
              <a:chOff x="6880814" y="3576300"/>
              <a:chExt cx="473400" cy="473400"/>
            </a:xfrm>
          </p:grpSpPr>
          <p:sp>
            <p:nvSpPr>
              <p:cNvPr id="206" name="Google Shape;206;g134315fe8c8_0_47"/>
              <p:cNvSpPr/>
              <p:nvPr/>
            </p:nvSpPr>
            <p:spPr>
              <a:xfrm rot="-2700000">
                <a:off x="6950142" y="3645628"/>
                <a:ext cx="334744" cy="334744"/>
              </a:xfrm>
              <a:prstGeom prst="teardrop">
                <a:avLst>
                  <a:gd fmla="val 100000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07" name="Google Shape;207;g134315fe8c8_0_47"/>
              <p:cNvSpPr/>
              <p:nvPr/>
            </p:nvSpPr>
            <p:spPr>
              <a:xfrm flipH="1">
                <a:off x="7050464" y="3752502"/>
                <a:ext cx="134100" cy="134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chemeClr val="dk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6</a:t>
                </a:r>
                <a:endParaRPr b="0" i="0" sz="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208" name="Google Shape;208;g134315fe8c8_0_47"/>
            <p:cNvGrpSpPr/>
            <p:nvPr/>
          </p:nvGrpSpPr>
          <p:grpSpPr>
            <a:xfrm>
              <a:off x="5161439" y="3370163"/>
              <a:ext cx="473400" cy="473400"/>
              <a:chOff x="4852739" y="3576300"/>
              <a:chExt cx="473400" cy="473400"/>
            </a:xfrm>
          </p:grpSpPr>
          <p:sp>
            <p:nvSpPr>
              <p:cNvPr id="209" name="Google Shape;209;g134315fe8c8_0_47"/>
              <p:cNvSpPr/>
              <p:nvPr/>
            </p:nvSpPr>
            <p:spPr>
              <a:xfrm rot="-2700000">
                <a:off x="4922067" y="3645628"/>
                <a:ext cx="334744" cy="334744"/>
              </a:xfrm>
              <a:prstGeom prst="teardrop">
                <a:avLst>
                  <a:gd fmla="val 10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10" name="Google Shape;210;g134315fe8c8_0_47"/>
              <p:cNvSpPr/>
              <p:nvPr/>
            </p:nvSpPr>
            <p:spPr>
              <a:xfrm flipH="1">
                <a:off x="5022389" y="3752502"/>
                <a:ext cx="134100" cy="134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chemeClr val="dk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4</a:t>
                </a:r>
                <a:endParaRPr b="0" i="0" sz="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211" name="Google Shape;211;g134315fe8c8_0_47"/>
            <p:cNvGrpSpPr/>
            <p:nvPr/>
          </p:nvGrpSpPr>
          <p:grpSpPr>
            <a:xfrm>
              <a:off x="1789714" y="3414450"/>
              <a:ext cx="473400" cy="473400"/>
              <a:chOff x="2824664" y="3576300"/>
              <a:chExt cx="473400" cy="473400"/>
            </a:xfrm>
          </p:grpSpPr>
          <p:sp>
            <p:nvSpPr>
              <p:cNvPr id="212" name="Google Shape;212;g134315fe8c8_0_47"/>
              <p:cNvSpPr/>
              <p:nvPr/>
            </p:nvSpPr>
            <p:spPr>
              <a:xfrm rot="-2700000">
                <a:off x="2893992" y="3645628"/>
                <a:ext cx="334744" cy="334744"/>
              </a:xfrm>
              <a:prstGeom prst="teardrop">
                <a:avLst>
                  <a:gd fmla="val 10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13" name="Google Shape;213;g134315fe8c8_0_47"/>
              <p:cNvSpPr/>
              <p:nvPr/>
            </p:nvSpPr>
            <p:spPr>
              <a:xfrm flipH="1">
                <a:off x="2994314" y="3752502"/>
                <a:ext cx="134100" cy="134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chemeClr val="dk2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2</a:t>
                </a:r>
                <a:endParaRPr b="0" i="0" sz="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214" name="Google Shape;214;g134315fe8c8_0_47"/>
            <p:cNvSpPr txBox="1"/>
            <p:nvPr/>
          </p:nvSpPr>
          <p:spPr>
            <a:xfrm>
              <a:off x="-66450" y="1783225"/>
              <a:ext cx="12864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Introducción</a:t>
              </a:r>
              <a:endParaRPr b="0" i="0" sz="16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5" name="Google Shape;215;g134315fe8c8_0_47"/>
            <p:cNvSpPr txBox="1"/>
            <p:nvPr/>
          </p:nvSpPr>
          <p:spPr>
            <a:xfrm>
              <a:off x="2718898" y="1454213"/>
              <a:ext cx="1743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Indicadores</a:t>
              </a:r>
              <a:endParaRPr b="0" i="0" sz="14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6" name="Google Shape;216;g134315fe8c8_0_47"/>
            <p:cNvSpPr txBox="1"/>
            <p:nvPr/>
          </p:nvSpPr>
          <p:spPr>
            <a:xfrm>
              <a:off x="7758050" y="3870975"/>
              <a:ext cx="1430700" cy="3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Retrospectiva</a:t>
              </a:r>
              <a:endParaRPr b="0" i="0" sz="15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7" name="Google Shape;217;g134315fe8c8_0_47"/>
            <p:cNvSpPr txBox="1"/>
            <p:nvPr/>
          </p:nvSpPr>
          <p:spPr>
            <a:xfrm>
              <a:off x="1246275" y="3870975"/>
              <a:ext cx="15603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Gestión del proyecto</a:t>
              </a:r>
              <a:endParaRPr b="0" i="0" sz="15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8" name="Google Shape;218;g134315fe8c8_0_47"/>
            <p:cNvSpPr txBox="1"/>
            <p:nvPr/>
          </p:nvSpPr>
          <p:spPr>
            <a:xfrm>
              <a:off x="6303835" y="1783225"/>
              <a:ext cx="1286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Demo</a:t>
              </a:r>
              <a:endParaRPr b="0" i="0" sz="15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219" name="Google Shape;219;g134315fe8c8_0_47"/>
            <p:cNvCxnSpPr>
              <a:endCxn id="220" idx="6"/>
            </p:cNvCxnSpPr>
            <p:nvPr/>
          </p:nvCxnSpPr>
          <p:spPr>
            <a:xfrm>
              <a:off x="-14480" y="2929351"/>
              <a:ext cx="8828700" cy="17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21" name="Google Shape;221;g134315fe8c8_0_47"/>
            <p:cNvSpPr/>
            <p:nvPr/>
          </p:nvSpPr>
          <p:spPr>
            <a:xfrm>
              <a:off x="248245" y="2585126"/>
              <a:ext cx="655500" cy="694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" name="Google Shape;222;g134315fe8c8_0_47"/>
            <p:cNvGrpSpPr/>
            <p:nvPr/>
          </p:nvGrpSpPr>
          <p:grpSpPr>
            <a:xfrm rot="2442038">
              <a:off x="295519" y="2720821"/>
              <a:ext cx="508703" cy="452053"/>
              <a:chOff x="5964175" y="4329750"/>
              <a:chExt cx="421350" cy="421350"/>
            </a:xfrm>
          </p:grpSpPr>
          <p:sp>
            <p:nvSpPr>
              <p:cNvPr id="223" name="Google Shape;223;g134315fe8c8_0_47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g134315fe8c8_0_47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" name="Google Shape;225;g134315fe8c8_0_47"/>
            <p:cNvSpPr/>
            <p:nvPr/>
          </p:nvSpPr>
          <p:spPr>
            <a:xfrm>
              <a:off x="1711745" y="2574838"/>
              <a:ext cx="655500" cy="6942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" name="Google Shape;226;g134315fe8c8_0_47"/>
            <p:cNvGrpSpPr/>
            <p:nvPr/>
          </p:nvGrpSpPr>
          <p:grpSpPr>
            <a:xfrm rot="2442038">
              <a:off x="1759019" y="2710533"/>
              <a:ext cx="508703" cy="452053"/>
              <a:chOff x="5964175" y="4329750"/>
              <a:chExt cx="421350" cy="421350"/>
            </a:xfrm>
          </p:grpSpPr>
          <p:sp>
            <p:nvSpPr>
              <p:cNvPr id="227" name="Google Shape;227;g134315fe8c8_0_47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g134315fe8c8_0_47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g134315fe8c8_0_47"/>
            <p:cNvSpPr/>
            <p:nvPr/>
          </p:nvSpPr>
          <p:spPr>
            <a:xfrm>
              <a:off x="3311270" y="2592388"/>
              <a:ext cx="655500" cy="6942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g134315fe8c8_0_47"/>
            <p:cNvGrpSpPr/>
            <p:nvPr/>
          </p:nvGrpSpPr>
          <p:grpSpPr>
            <a:xfrm rot="2442038">
              <a:off x="3358544" y="2728083"/>
              <a:ext cx="508703" cy="452053"/>
              <a:chOff x="5964175" y="4329750"/>
              <a:chExt cx="421350" cy="421350"/>
            </a:xfrm>
          </p:grpSpPr>
          <p:sp>
            <p:nvSpPr>
              <p:cNvPr id="231" name="Google Shape;231;g134315fe8c8_0_47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g134315fe8c8_0_47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" name="Google Shape;233;g134315fe8c8_0_47"/>
            <p:cNvSpPr/>
            <p:nvPr/>
          </p:nvSpPr>
          <p:spPr>
            <a:xfrm>
              <a:off x="5070395" y="2567488"/>
              <a:ext cx="655500" cy="6942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CFE2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34;g134315fe8c8_0_47"/>
            <p:cNvGrpSpPr/>
            <p:nvPr/>
          </p:nvGrpSpPr>
          <p:grpSpPr>
            <a:xfrm rot="2442038">
              <a:off x="5117669" y="2703183"/>
              <a:ext cx="508703" cy="452053"/>
              <a:chOff x="5964175" y="4329750"/>
              <a:chExt cx="421350" cy="421350"/>
            </a:xfrm>
          </p:grpSpPr>
          <p:sp>
            <p:nvSpPr>
              <p:cNvPr id="235" name="Google Shape;235;g134315fe8c8_0_47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g134315fe8c8_0_47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7" name="Google Shape;237;g134315fe8c8_0_47"/>
            <p:cNvSpPr/>
            <p:nvPr/>
          </p:nvSpPr>
          <p:spPr>
            <a:xfrm>
              <a:off x="6632345" y="2592388"/>
              <a:ext cx="655500" cy="694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g134315fe8c8_0_47"/>
            <p:cNvGrpSpPr/>
            <p:nvPr/>
          </p:nvGrpSpPr>
          <p:grpSpPr>
            <a:xfrm rot="2442038">
              <a:off x="6679619" y="2728083"/>
              <a:ext cx="508703" cy="452053"/>
              <a:chOff x="5964175" y="4329750"/>
              <a:chExt cx="421350" cy="421350"/>
            </a:xfrm>
          </p:grpSpPr>
          <p:sp>
            <p:nvSpPr>
              <p:cNvPr id="239" name="Google Shape;239;g134315fe8c8_0_47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g134315fe8c8_0_47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g134315fe8c8_0_47"/>
            <p:cNvSpPr/>
            <p:nvPr/>
          </p:nvSpPr>
          <p:spPr>
            <a:xfrm>
              <a:off x="8158720" y="2599651"/>
              <a:ext cx="655500" cy="6942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" name="Google Shape;241;g134315fe8c8_0_47"/>
            <p:cNvGrpSpPr/>
            <p:nvPr/>
          </p:nvGrpSpPr>
          <p:grpSpPr>
            <a:xfrm rot="2442038">
              <a:off x="8205994" y="2735346"/>
              <a:ext cx="508703" cy="452053"/>
              <a:chOff x="5964175" y="4329750"/>
              <a:chExt cx="421350" cy="421350"/>
            </a:xfrm>
          </p:grpSpPr>
          <p:sp>
            <p:nvSpPr>
              <p:cNvPr id="242" name="Google Shape;242;g134315fe8c8_0_47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134315fe8c8_0_47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cap="rnd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g135255b357e_0_2178"/>
          <p:cNvGrpSpPr/>
          <p:nvPr/>
        </p:nvGrpSpPr>
        <p:grpSpPr>
          <a:xfrm>
            <a:off x="2694186" y="914887"/>
            <a:ext cx="4200964" cy="4144079"/>
            <a:chOff x="1965702" y="121250"/>
            <a:chExt cx="5206300" cy="5083512"/>
          </a:xfrm>
        </p:grpSpPr>
        <p:sp>
          <p:nvSpPr>
            <p:cNvPr id="675" name="Google Shape;675;g135255b357e_0_2178"/>
            <p:cNvSpPr/>
            <p:nvPr/>
          </p:nvSpPr>
          <p:spPr>
            <a:xfrm>
              <a:off x="2725996" y="778357"/>
              <a:ext cx="3551100" cy="35868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135255b357e_0_2178"/>
            <p:cNvSpPr/>
            <p:nvPr/>
          </p:nvSpPr>
          <p:spPr>
            <a:xfrm>
              <a:off x="3597158" y="1581899"/>
              <a:ext cx="1943400" cy="20220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135255b357e_0_2178"/>
            <p:cNvSpPr/>
            <p:nvPr/>
          </p:nvSpPr>
          <p:spPr>
            <a:xfrm rot="-5400000">
              <a:off x="2506975" y="556925"/>
              <a:ext cx="4140000" cy="4120800"/>
            </a:xfrm>
            <a:prstGeom prst="ellipse">
              <a:avLst/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135255b357e_0_2178"/>
            <p:cNvSpPr/>
            <p:nvPr/>
          </p:nvSpPr>
          <p:spPr>
            <a:xfrm>
              <a:off x="1972000" y="2349154"/>
              <a:ext cx="1117500" cy="11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135255b357e_0_2178"/>
            <p:cNvSpPr/>
            <p:nvPr/>
          </p:nvSpPr>
          <p:spPr>
            <a:xfrm>
              <a:off x="6054502" y="2616618"/>
              <a:ext cx="1117500" cy="11346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135255b357e_0_2178"/>
            <p:cNvSpPr/>
            <p:nvPr/>
          </p:nvSpPr>
          <p:spPr>
            <a:xfrm>
              <a:off x="3864286" y="4070162"/>
              <a:ext cx="1117500" cy="11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135255b357e_0_2178"/>
            <p:cNvSpPr/>
            <p:nvPr/>
          </p:nvSpPr>
          <p:spPr>
            <a:xfrm>
              <a:off x="3621021" y="121250"/>
              <a:ext cx="1117500" cy="11346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135255b357e_0_2178"/>
            <p:cNvSpPr/>
            <p:nvPr/>
          </p:nvSpPr>
          <p:spPr>
            <a:xfrm>
              <a:off x="2260304" y="862800"/>
              <a:ext cx="1117500" cy="1134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135255b357e_0_2178"/>
            <p:cNvSpPr/>
            <p:nvPr/>
          </p:nvSpPr>
          <p:spPr>
            <a:xfrm>
              <a:off x="5228213" y="3751357"/>
              <a:ext cx="1117500" cy="11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135255b357e_0_2178"/>
            <p:cNvSpPr/>
            <p:nvPr/>
          </p:nvSpPr>
          <p:spPr>
            <a:xfrm>
              <a:off x="5920072" y="1255962"/>
              <a:ext cx="1117500" cy="11346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135255b357e_0_2178"/>
            <p:cNvSpPr/>
            <p:nvPr/>
          </p:nvSpPr>
          <p:spPr>
            <a:xfrm>
              <a:off x="4981733" y="299860"/>
              <a:ext cx="1117500" cy="11346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135255b357e_0_2178"/>
            <p:cNvSpPr txBox="1"/>
            <p:nvPr/>
          </p:nvSpPr>
          <p:spPr>
            <a:xfrm>
              <a:off x="4026115" y="4248699"/>
              <a:ext cx="7974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INSUMOS POR VUELO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7" name="Google Shape;687;g135255b357e_0_2178"/>
            <p:cNvSpPr txBox="1"/>
            <p:nvPr/>
          </p:nvSpPr>
          <p:spPr>
            <a:xfrm>
              <a:off x="1965702" y="2491236"/>
              <a:ext cx="11175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EMERGENCIAS EN UN VUELO 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g135255b357e_0_2178"/>
            <p:cNvSpPr txBox="1"/>
            <p:nvPr/>
          </p:nvSpPr>
          <p:spPr>
            <a:xfrm>
              <a:off x="5388134" y="3929994"/>
              <a:ext cx="7974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 DE CABINA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9" name="Google Shape;689;g135255b357e_0_2178"/>
            <p:cNvSpPr txBox="1"/>
            <p:nvPr/>
          </p:nvSpPr>
          <p:spPr>
            <a:xfrm>
              <a:off x="6080135" y="1441865"/>
              <a:ext cx="797400" cy="7776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RUTAS DE VUELO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0" name="Google Shape;690;g135255b357e_0_2178"/>
            <p:cNvSpPr txBox="1"/>
            <p:nvPr/>
          </p:nvSpPr>
          <p:spPr>
            <a:xfrm>
              <a:off x="3621019" y="299750"/>
              <a:ext cx="11175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AEROPUERTOS 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1" name="Google Shape;691;g135255b357e_0_2178"/>
            <p:cNvSpPr txBox="1"/>
            <p:nvPr/>
          </p:nvSpPr>
          <p:spPr>
            <a:xfrm>
              <a:off x="3852739" y="2177234"/>
              <a:ext cx="1504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Servicios internos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2" name="Google Shape;692;g135255b357e_0_2178"/>
            <p:cNvSpPr txBox="1"/>
            <p:nvPr/>
          </p:nvSpPr>
          <p:spPr>
            <a:xfrm>
              <a:off x="2420225" y="1041438"/>
              <a:ext cx="7974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CHECK-IN 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g135255b357e_0_2178"/>
            <p:cNvSpPr/>
            <p:nvPr/>
          </p:nvSpPr>
          <p:spPr>
            <a:xfrm>
              <a:off x="2581991" y="3483892"/>
              <a:ext cx="1117500" cy="113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135255b357e_0_2178"/>
            <p:cNvSpPr txBox="1"/>
            <p:nvPr/>
          </p:nvSpPr>
          <p:spPr>
            <a:xfrm>
              <a:off x="2520649" y="3635542"/>
              <a:ext cx="1240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MANTENIMIENTO DE AERONAVES</a:t>
              </a:r>
              <a:endParaRPr b="1" i="0" sz="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g135255b357e_0_2178"/>
            <p:cNvSpPr txBox="1"/>
            <p:nvPr/>
          </p:nvSpPr>
          <p:spPr>
            <a:xfrm>
              <a:off x="6069666" y="2771490"/>
              <a:ext cx="10872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RUTA ALTERNATIVA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6" name="Google Shape;696;g135255b357e_0_2178"/>
            <p:cNvSpPr txBox="1"/>
            <p:nvPr/>
          </p:nvSpPr>
          <p:spPr>
            <a:xfrm>
              <a:off x="5012937" y="478203"/>
              <a:ext cx="10551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INFOMACIÓN TÉCNICA DE AERONAVES</a:t>
              </a:r>
              <a:endParaRPr b="1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7" name="Google Shape;697;g135255b357e_0_2178"/>
          <p:cNvSpPr txBox="1"/>
          <p:nvPr>
            <p:ph idx="4294967295" type="title"/>
          </p:nvPr>
        </p:nvSpPr>
        <p:spPr>
          <a:xfrm>
            <a:off x="1845275" y="-63975"/>
            <a:ext cx="550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rgbClr val="3F5378"/>
                </a:solidFill>
              </a:rPr>
              <a:t>INTEGRACIONES REQUERIDAS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698" name="Google Shape;698;g135255b357e_0_21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9" name="Google Shape;699;g135255b357e_0_2178"/>
          <p:cNvGrpSpPr/>
          <p:nvPr/>
        </p:nvGrpSpPr>
        <p:grpSpPr>
          <a:xfrm>
            <a:off x="86813" y="4504969"/>
            <a:ext cx="629082" cy="578673"/>
            <a:chOff x="5233525" y="4954450"/>
            <a:chExt cx="538275" cy="516350"/>
          </a:xfrm>
        </p:grpSpPr>
        <p:sp>
          <p:nvSpPr>
            <p:cNvPr id="700" name="Google Shape;700;g135255b357e_0_2178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135255b357e_0_2178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135255b357e_0_2178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135255b357e_0_2178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135255b357e_0_2178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135255b357e_0_2178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135255b357e_0_2178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135255b357e_0_2178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135255b357e_0_2178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135255b357e_0_2178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135255b357e_0_2178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g135255b357e_0_2178"/>
          <p:cNvGrpSpPr/>
          <p:nvPr/>
        </p:nvGrpSpPr>
        <p:grpSpPr>
          <a:xfrm>
            <a:off x="8620828" y="3945418"/>
            <a:ext cx="434496" cy="439207"/>
            <a:chOff x="5233525" y="4954450"/>
            <a:chExt cx="538275" cy="516350"/>
          </a:xfrm>
        </p:grpSpPr>
        <p:sp>
          <p:nvSpPr>
            <p:cNvPr id="712" name="Google Shape;712;g135255b357e_0_2178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135255b357e_0_2178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135255b357e_0_2178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135255b357e_0_2178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135255b357e_0_2178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135255b357e_0_2178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135255b357e_0_2178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135255b357e_0_2178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135255b357e_0_2178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135255b357e_0_2178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135255b357e_0_2178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3" name="Google Shape;723;g135255b357e_0_2178"/>
          <p:cNvSpPr/>
          <p:nvPr/>
        </p:nvSpPr>
        <p:spPr>
          <a:xfrm rot="-5400000">
            <a:off x="236882" y="1661264"/>
            <a:ext cx="2477400" cy="2292000"/>
          </a:xfrm>
          <a:prstGeom prst="ellipse">
            <a:avLst/>
          </a:prstGeom>
          <a:noFill/>
          <a:ln cap="flat" cmpd="sng" w="19050">
            <a:solidFill>
              <a:srgbClr val="FF98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35255b357e_0_2178"/>
          <p:cNvSpPr/>
          <p:nvPr/>
        </p:nvSpPr>
        <p:spPr>
          <a:xfrm>
            <a:off x="481448" y="1732705"/>
            <a:ext cx="1988100" cy="2148900"/>
          </a:xfrm>
          <a:prstGeom prst="pie">
            <a:avLst>
              <a:gd fmla="val 1811602" name="adj1"/>
              <a:gd fmla="val 16214886" name="adj2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135255b357e_0_2178"/>
          <p:cNvSpPr/>
          <p:nvPr/>
        </p:nvSpPr>
        <p:spPr>
          <a:xfrm>
            <a:off x="852310" y="2133496"/>
            <a:ext cx="1246500" cy="1347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35255b357e_0_2178"/>
          <p:cNvSpPr txBox="1"/>
          <p:nvPr/>
        </p:nvSpPr>
        <p:spPr>
          <a:xfrm>
            <a:off x="1014263" y="2391499"/>
            <a:ext cx="92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Servicios externos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g135255b357e_0_2178"/>
          <p:cNvSpPr/>
          <p:nvPr/>
        </p:nvSpPr>
        <p:spPr>
          <a:xfrm>
            <a:off x="1111788" y="1229775"/>
            <a:ext cx="733500" cy="7929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35255b357e_0_2178"/>
          <p:cNvSpPr txBox="1"/>
          <p:nvPr/>
        </p:nvSpPr>
        <p:spPr>
          <a:xfrm>
            <a:off x="1216757" y="1354598"/>
            <a:ext cx="5235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 Meteo</a:t>
            </a:r>
            <a:endParaRPr b="1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g135255b357e_0_2178"/>
          <p:cNvSpPr txBox="1"/>
          <p:nvPr/>
        </p:nvSpPr>
        <p:spPr>
          <a:xfrm>
            <a:off x="329575" y="3222900"/>
            <a:ext cx="372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g135255b357e_0_2178"/>
          <p:cNvSpPr/>
          <p:nvPr/>
        </p:nvSpPr>
        <p:spPr>
          <a:xfrm>
            <a:off x="1005391" y="3591723"/>
            <a:ext cx="733500" cy="7929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135255b357e_0_2178"/>
          <p:cNvSpPr txBox="1"/>
          <p:nvPr/>
        </p:nvSpPr>
        <p:spPr>
          <a:xfrm>
            <a:off x="971352" y="3723963"/>
            <a:ext cx="801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Leaflet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2" name="Google Shape;732;g135255b357e_0_2178"/>
          <p:cNvGrpSpPr/>
          <p:nvPr/>
        </p:nvGrpSpPr>
        <p:grpSpPr>
          <a:xfrm>
            <a:off x="6972847" y="773911"/>
            <a:ext cx="2063100" cy="1179000"/>
            <a:chOff x="6972847" y="773911"/>
            <a:chExt cx="2063100" cy="1179000"/>
          </a:xfrm>
        </p:grpSpPr>
        <p:sp>
          <p:nvSpPr>
            <p:cNvPr id="733" name="Google Shape;733;g135255b357e_0_2178"/>
            <p:cNvSpPr/>
            <p:nvPr/>
          </p:nvSpPr>
          <p:spPr>
            <a:xfrm>
              <a:off x="6972847" y="773911"/>
              <a:ext cx="2063100" cy="1179000"/>
            </a:xfrm>
            <a:prstGeom prst="parallelogram">
              <a:avLst>
                <a:gd fmla="val 0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135255b357e_0_2178"/>
            <p:cNvSpPr/>
            <p:nvPr/>
          </p:nvSpPr>
          <p:spPr>
            <a:xfrm>
              <a:off x="7226454" y="904894"/>
              <a:ext cx="245400" cy="20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35255b357e_0_2178"/>
            <p:cNvSpPr/>
            <p:nvPr/>
          </p:nvSpPr>
          <p:spPr>
            <a:xfrm>
              <a:off x="7226454" y="1247792"/>
              <a:ext cx="245400" cy="20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35255b357e_0_2178"/>
            <p:cNvSpPr/>
            <p:nvPr/>
          </p:nvSpPr>
          <p:spPr>
            <a:xfrm>
              <a:off x="7226454" y="1590677"/>
              <a:ext cx="245400" cy="206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35255b357e_0_2178"/>
            <p:cNvSpPr txBox="1"/>
            <p:nvPr/>
          </p:nvSpPr>
          <p:spPr>
            <a:xfrm>
              <a:off x="7471774" y="777225"/>
              <a:ext cx="1487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Los Ilegales - 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Operaciones Terrestres, carga y despacho</a:t>
              </a:r>
              <a:endParaRPr b="0" i="0" sz="3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738" name="Google Shape;738;g135255b357e_0_2178"/>
            <p:cNvSpPr txBox="1"/>
            <p:nvPr/>
          </p:nvSpPr>
          <p:spPr>
            <a:xfrm>
              <a:off x="7453627" y="1135438"/>
              <a:ext cx="152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PIPELINE-TECH - 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Operaciones de cabina y mantenimiento </a:t>
              </a:r>
              <a:endParaRPr b="0" i="0" sz="8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739" name="Google Shape;739;g135255b357e_0_2178"/>
            <p:cNvSpPr txBox="1"/>
            <p:nvPr/>
          </p:nvSpPr>
          <p:spPr>
            <a:xfrm>
              <a:off x="7471775" y="1463025"/>
              <a:ext cx="1487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404 NOT FOUND -</a:t>
              </a:r>
              <a:r>
                <a:rPr b="0" i="0" lang="en" sz="800" u="none" cap="none" strike="noStrike">
                  <a:solidFill>
                    <a:srgbClr val="0000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Operaciones Terrestres, carga y despacho</a:t>
              </a:r>
              <a:endParaRPr b="0" i="0" sz="800" u="none" cap="none" strike="noStrik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34315fe8c8_0_176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45" name="Google Shape;745;g134315fe8c8_0_176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Video de la demostración</a:t>
            </a:r>
            <a:endParaRPr/>
          </a:p>
        </p:txBody>
      </p:sp>
      <p:sp>
        <p:nvSpPr>
          <p:cNvPr id="746" name="Google Shape;746;g134315fe8c8_0_17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5255b357e_0_4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2" name="Google Shape;752;g135255b357e_0_459" title="VideoDem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975" y="48300"/>
            <a:ext cx="9189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34315fe8c8_0_182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RETROSPECTIVA</a:t>
            </a:r>
            <a:endParaRPr/>
          </a:p>
        </p:txBody>
      </p:sp>
      <p:sp>
        <p:nvSpPr>
          <p:cNvPr id="758" name="Google Shape;758;g134315fe8c8_0_182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Errores y lecciones aprendidas.</a:t>
            </a:r>
            <a:endParaRPr/>
          </a:p>
        </p:txBody>
      </p:sp>
      <p:sp>
        <p:nvSpPr>
          <p:cNvPr id="759" name="Google Shape;759;g134315fe8c8_0_18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35255b357e_0_3287"/>
          <p:cNvSpPr/>
          <p:nvPr/>
        </p:nvSpPr>
        <p:spPr>
          <a:xfrm>
            <a:off x="2497375" y="2416800"/>
            <a:ext cx="309900" cy="30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135255b357e_0_3287"/>
          <p:cNvSpPr/>
          <p:nvPr/>
        </p:nvSpPr>
        <p:spPr>
          <a:xfrm>
            <a:off x="1526725" y="4326600"/>
            <a:ext cx="576000" cy="5931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135255b357e_0_3287"/>
          <p:cNvSpPr/>
          <p:nvPr/>
        </p:nvSpPr>
        <p:spPr>
          <a:xfrm>
            <a:off x="3293725" y="1573825"/>
            <a:ext cx="576000" cy="5931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135255b357e_0_3287"/>
          <p:cNvSpPr/>
          <p:nvPr/>
        </p:nvSpPr>
        <p:spPr>
          <a:xfrm>
            <a:off x="553550" y="1573825"/>
            <a:ext cx="1487400" cy="147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135255b357e_0_3287"/>
          <p:cNvSpPr/>
          <p:nvPr/>
        </p:nvSpPr>
        <p:spPr>
          <a:xfrm>
            <a:off x="3293725" y="3160500"/>
            <a:ext cx="1487400" cy="147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135255b357e_0_3287"/>
          <p:cNvSpPr/>
          <p:nvPr/>
        </p:nvSpPr>
        <p:spPr>
          <a:xfrm>
            <a:off x="-126925" y="3465175"/>
            <a:ext cx="1113300" cy="10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35255b357e_0_3287"/>
          <p:cNvSpPr/>
          <p:nvPr/>
        </p:nvSpPr>
        <p:spPr>
          <a:xfrm>
            <a:off x="4991500" y="3152725"/>
            <a:ext cx="1113300" cy="10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35255b357e_0_3287"/>
          <p:cNvSpPr/>
          <p:nvPr/>
        </p:nvSpPr>
        <p:spPr>
          <a:xfrm>
            <a:off x="7044325" y="1470325"/>
            <a:ext cx="1113300" cy="109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35255b357e_0_3287"/>
          <p:cNvSpPr/>
          <p:nvPr/>
        </p:nvSpPr>
        <p:spPr>
          <a:xfrm>
            <a:off x="8157625" y="2461125"/>
            <a:ext cx="1487400" cy="147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135255b357e_0_3287"/>
          <p:cNvSpPr/>
          <p:nvPr/>
        </p:nvSpPr>
        <p:spPr>
          <a:xfrm>
            <a:off x="3424950" y="1573825"/>
            <a:ext cx="2294100" cy="231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35255b357e_0_3287"/>
          <p:cNvSpPr/>
          <p:nvPr/>
        </p:nvSpPr>
        <p:spPr>
          <a:xfrm>
            <a:off x="6149625" y="2110450"/>
            <a:ext cx="2294100" cy="231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135255b357e_0_3287"/>
          <p:cNvSpPr/>
          <p:nvPr/>
        </p:nvSpPr>
        <p:spPr>
          <a:xfrm>
            <a:off x="667675" y="2264225"/>
            <a:ext cx="2294100" cy="231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135255b357e_0_328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ERRORES</a:t>
            </a:r>
            <a:endParaRPr/>
          </a:p>
        </p:txBody>
      </p:sp>
      <p:sp>
        <p:nvSpPr>
          <p:cNvPr id="777" name="Google Shape;777;g135255b357e_0_328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g135255b357e_0_3287"/>
          <p:cNvSpPr/>
          <p:nvPr/>
        </p:nvSpPr>
        <p:spPr>
          <a:xfrm>
            <a:off x="380821" y="620686"/>
            <a:ext cx="309950" cy="309969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135255b357e_0_3287"/>
          <p:cNvSpPr txBox="1"/>
          <p:nvPr>
            <p:ph idx="1" type="body"/>
          </p:nvPr>
        </p:nvSpPr>
        <p:spPr>
          <a:xfrm>
            <a:off x="723375" y="2871125"/>
            <a:ext cx="22479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No respetamos al pie de la letra las ceremonias de Scrum.</a:t>
            </a:r>
            <a:endParaRPr/>
          </a:p>
        </p:txBody>
      </p:sp>
      <p:sp>
        <p:nvSpPr>
          <p:cNvPr id="780" name="Google Shape;780;g135255b357e_0_3287"/>
          <p:cNvSpPr txBox="1"/>
          <p:nvPr>
            <p:ph idx="3" type="body"/>
          </p:nvPr>
        </p:nvSpPr>
        <p:spPr>
          <a:xfrm>
            <a:off x="6172725" y="2717350"/>
            <a:ext cx="22479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No tener al día los avances de las User stories.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81" name="Google Shape;781;g135255b357e_0_3287"/>
          <p:cNvSpPr/>
          <p:nvPr/>
        </p:nvSpPr>
        <p:spPr>
          <a:xfrm>
            <a:off x="8043575" y="1800550"/>
            <a:ext cx="576000" cy="5931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135255b357e_0_3287"/>
          <p:cNvSpPr/>
          <p:nvPr/>
        </p:nvSpPr>
        <p:spPr>
          <a:xfrm>
            <a:off x="-175075" y="2902725"/>
            <a:ext cx="576000" cy="5931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135255b357e_0_3287"/>
          <p:cNvSpPr/>
          <p:nvPr/>
        </p:nvSpPr>
        <p:spPr>
          <a:xfrm>
            <a:off x="5302075" y="1800550"/>
            <a:ext cx="309900" cy="30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135255b357e_0_3287"/>
          <p:cNvSpPr/>
          <p:nvPr/>
        </p:nvSpPr>
        <p:spPr>
          <a:xfrm>
            <a:off x="4675775" y="3743700"/>
            <a:ext cx="309900" cy="30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135255b357e_0_3287"/>
          <p:cNvSpPr/>
          <p:nvPr/>
        </p:nvSpPr>
        <p:spPr>
          <a:xfrm>
            <a:off x="6561950" y="4112650"/>
            <a:ext cx="309900" cy="30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135255b357e_0_3287"/>
          <p:cNvSpPr/>
          <p:nvPr/>
        </p:nvSpPr>
        <p:spPr>
          <a:xfrm>
            <a:off x="6672825" y="1800550"/>
            <a:ext cx="309900" cy="30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135255b357e_0_3287"/>
          <p:cNvSpPr/>
          <p:nvPr/>
        </p:nvSpPr>
        <p:spPr>
          <a:xfrm>
            <a:off x="8290675" y="3941125"/>
            <a:ext cx="309900" cy="309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135255b357e_0_3287"/>
          <p:cNvSpPr txBox="1"/>
          <p:nvPr>
            <p:ph idx="2" type="body"/>
          </p:nvPr>
        </p:nvSpPr>
        <p:spPr>
          <a:xfrm>
            <a:off x="3471150" y="2101825"/>
            <a:ext cx="22479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No separar apropiadamente las historias de usuario de gran tamaño.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35255b357e_0_3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LECCIONES APRENDIDAS</a:t>
            </a:r>
            <a:endParaRPr/>
          </a:p>
        </p:txBody>
      </p:sp>
      <p:sp>
        <p:nvSpPr>
          <p:cNvPr id="794" name="Google Shape;794;g135255b357e_0_3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5" name="Google Shape;795;g135255b357e_0_329"/>
          <p:cNvGrpSpPr/>
          <p:nvPr/>
        </p:nvGrpSpPr>
        <p:grpSpPr>
          <a:xfrm>
            <a:off x="312466" y="587261"/>
            <a:ext cx="309022" cy="376837"/>
            <a:chOff x="596350" y="929175"/>
            <a:chExt cx="407950" cy="497475"/>
          </a:xfrm>
        </p:grpSpPr>
        <p:sp>
          <p:nvSpPr>
            <p:cNvPr id="796" name="Google Shape;796;g135255b357e_0_32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35255b357e_0_32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35255b357e_0_32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35255b357e_0_32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35255b357e_0_32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35255b357e_0_32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35255b357e_0_32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803" name="Google Shape;803;g135255b357e_0_329"/>
          <p:cNvGraphicFramePr/>
          <p:nvPr/>
        </p:nvGraphicFramePr>
        <p:xfrm>
          <a:off x="814275" y="155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{568CCF6B-1855-444C-8C4A-F516E1F8BE5E}</a:tableStyleId>
              </a:tblPr>
              <a:tblGrid>
                <a:gridCol w="3619500"/>
                <a:gridCol w="3619500"/>
              </a:tblGrid>
              <a:tr h="51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" sz="1700" u="none" cap="none" strike="noStrike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¿Qué volveríamos a hacer?</a:t>
                      </a:r>
                      <a:endParaRPr b="1" sz="1700" u="none" cap="none" strike="noStrike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¿Qué NO volveríamos a hacer?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216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Realizar llamadas entre miembros del equipo para afrontar funcionalidades </a:t>
                      </a:r>
                      <a:r>
                        <a:rPr b="1"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(PAIR PROGRAMING)</a:t>
                      </a:r>
                      <a:endParaRPr b="1"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Elección de las tecnologías de desarrollo.</a:t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Constante comunicación entre los miembros del equipo.</a:t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Extender de manera exagerada las llamadas entre todos los miembros del equipo.</a:t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Subestimar la elección de la tecnología para los reportes.</a:t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Mala gestión de tiempos ociosos entre los miembros de distintas secciones del equipo.</a:t>
                      </a:r>
                      <a:endParaRPr sz="1400" u="none" cap="none" strike="noStrike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9" name="Google Shape;809;p23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6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¡MUCHAS GRACIAS!</a:t>
            </a:r>
            <a:endParaRPr b="1" i="0" sz="60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0" name="Google Shape;810;p23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¿Preguntas?</a:t>
            </a:r>
            <a:endParaRPr b="1" i="0" sz="2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811" name="Google Shape;811;p23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812" name="Google Shape;812;p2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249" name="Google Shape;249;p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Del producto y del grupo</a:t>
            </a:r>
            <a:endParaRPr/>
          </a:p>
        </p:txBody>
      </p:sp>
      <p:sp>
        <p:nvSpPr>
          <p:cNvPr id="250" name="Google Shape;25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5255b357e_0_19"/>
          <p:cNvSpPr txBox="1"/>
          <p:nvPr>
            <p:ph idx="4294967295" type="ctrTitle"/>
          </p:nvPr>
        </p:nvSpPr>
        <p:spPr>
          <a:xfrm>
            <a:off x="0" y="2388100"/>
            <a:ext cx="7432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72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PROYECTO ÁGUILA</a:t>
            </a:r>
            <a:endParaRPr b="1" i="0" sz="72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g135255b357e_0_19"/>
          <p:cNvSpPr txBox="1"/>
          <p:nvPr>
            <p:ph idx="4294967295" type="subTitle"/>
          </p:nvPr>
        </p:nvSpPr>
        <p:spPr>
          <a:xfrm>
            <a:off x="140475" y="3659452"/>
            <a:ext cx="5567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ts val="2400"/>
              <a:buFont typeface="Roboto Condensed Light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Producto para Special Flights S.A encargado de la planificación y operaciones de vuelo.</a:t>
            </a:r>
            <a:endParaRPr b="0" i="0" sz="2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8" name="Google Shape;258;g135255b357e_0_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9" name="Google Shape;259;g135255b357e_0_19"/>
          <p:cNvGrpSpPr/>
          <p:nvPr/>
        </p:nvGrpSpPr>
        <p:grpSpPr>
          <a:xfrm>
            <a:off x="6305542" y="231167"/>
            <a:ext cx="1808309" cy="1825893"/>
            <a:chOff x="5941025" y="3634400"/>
            <a:chExt cx="467650" cy="467650"/>
          </a:xfrm>
        </p:grpSpPr>
        <p:sp>
          <p:nvSpPr>
            <p:cNvPr id="260" name="Google Shape;260;g135255b357e_0_19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135255b357e_0_19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135255b357e_0_19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135255b357e_0_19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135255b357e_0_19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135255b357e_0_19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g135255b357e_0_19"/>
          <p:cNvGrpSpPr/>
          <p:nvPr/>
        </p:nvGrpSpPr>
        <p:grpSpPr>
          <a:xfrm rot="-455679">
            <a:off x="8176490" y="1904031"/>
            <a:ext cx="407484" cy="386188"/>
            <a:chOff x="5973900" y="318475"/>
            <a:chExt cx="401900" cy="380575"/>
          </a:xfrm>
        </p:grpSpPr>
        <p:sp>
          <p:nvSpPr>
            <p:cNvPr id="267" name="Google Shape;267;g135255b357e_0_19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35255b357e_0_19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35255b357e_0_19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35255b357e_0_19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35255b357e_0_19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35255b357e_0_19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35255b357e_0_19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35255b357e_0_19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35255b357e_0_19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35255b357e_0_19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35255b357e_0_19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135255b357e_0_19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135255b357e_0_19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135255b357e_0_19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g135255b357e_0_19"/>
          <p:cNvGrpSpPr/>
          <p:nvPr/>
        </p:nvGrpSpPr>
        <p:grpSpPr>
          <a:xfrm rot="-1626579">
            <a:off x="8165688" y="266427"/>
            <a:ext cx="349635" cy="311816"/>
            <a:chOff x="3927500" y="301425"/>
            <a:chExt cx="461550" cy="411625"/>
          </a:xfrm>
        </p:grpSpPr>
        <p:sp>
          <p:nvSpPr>
            <p:cNvPr id="282" name="Google Shape;282;g135255b357e_0_19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135255b357e_0_19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135255b357e_0_19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135255b357e_0_19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135255b357e_0_19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135255b357e_0_19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35255b357e_0_19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135255b357e_0_19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135255b357e_0_19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135255b357e_0_19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135255b357e_0_19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135255b357e_0_19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135255b357e_0_19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35255b357e_0_19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135255b357e_0_19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35255b357e_0_19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35255b357e_0_19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35255b357e_0_19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35255b357e_0_19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35255b357e_0_19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35255b357e_0_19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35255b357e_0_19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35255b357e_0_19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35255b357e_0_19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35255b357e_0_19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135255b357e_0_19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135255b357e_0_19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g135255b357e_0_19"/>
          <p:cNvSpPr/>
          <p:nvPr/>
        </p:nvSpPr>
        <p:spPr>
          <a:xfrm>
            <a:off x="6641978" y="1352405"/>
            <a:ext cx="226928" cy="300727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35255b357e_0_19"/>
          <p:cNvSpPr/>
          <p:nvPr/>
        </p:nvSpPr>
        <p:spPr>
          <a:xfrm>
            <a:off x="7543728" y="542830"/>
            <a:ext cx="226928" cy="30072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g135255b357e_0_19"/>
          <p:cNvGrpSpPr/>
          <p:nvPr/>
        </p:nvGrpSpPr>
        <p:grpSpPr>
          <a:xfrm rot="-7457091">
            <a:off x="8707747" y="1019733"/>
            <a:ext cx="762130" cy="784814"/>
            <a:chOff x="5964175" y="4329750"/>
            <a:chExt cx="421350" cy="421350"/>
          </a:xfrm>
        </p:grpSpPr>
        <p:sp>
          <p:nvSpPr>
            <p:cNvPr id="312" name="Google Shape;312;g135255b357e_0_19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135255b357e_0_19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g135255b357e_0_19"/>
          <p:cNvGrpSpPr/>
          <p:nvPr/>
        </p:nvGrpSpPr>
        <p:grpSpPr>
          <a:xfrm rot="-821002">
            <a:off x="5797286" y="1844317"/>
            <a:ext cx="557511" cy="505052"/>
            <a:chOff x="5964175" y="4329750"/>
            <a:chExt cx="421350" cy="421350"/>
          </a:xfrm>
        </p:grpSpPr>
        <p:sp>
          <p:nvSpPr>
            <p:cNvPr id="315" name="Google Shape;315;g135255b357e_0_19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135255b357e_0_19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g135255b357e_0_19"/>
          <p:cNvGrpSpPr/>
          <p:nvPr/>
        </p:nvGrpSpPr>
        <p:grpSpPr>
          <a:xfrm>
            <a:off x="-131406" y="212142"/>
            <a:ext cx="6205871" cy="1468965"/>
            <a:chOff x="-131406" y="212142"/>
            <a:chExt cx="6205871" cy="1468965"/>
          </a:xfrm>
        </p:grpSpPr>
        <p:grpSp>
          <p:nvGrpSpPr>
            <p:cNvPr id="318" name="Google Shape;318;g135255b357e_0_19"/>
            <p:cNvGrpSpPr/>
            <p:nvPr/>
          </p:nvGrpSpPr>
          <p:grpSpPr>
            <a:xfrm rot="1836570">
              <a:off x="4725025" y="440331"/>
              <a:ext cx="1173395" cy="1012587"/>
              <a:chOff x="5964175" y="4329750"/>
              <a:chExt cx="421350" cy="421350"/>
            </a:xfrm>
          </p:grpSpPr>
          <p:sp>
            <p:nvSpPr>
              <p:cNvPr id="319" name="Google Shape;319;g135255b357e_0_19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rect b="b" l="l" r="r" t="t"/>
                <a:pathLst>
                  <a:path extrusionOk="0" fill="none" h="16854" w="16854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135255b357e_0_19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rect b="b" l="l" r="r" t="t"/>
                <a:pathLst>
                  <a:path extrusionOk="0" fill="none" h="1219" w="1267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1" name="Google Shape;321;g135255b357e_0_19"/>
            <p:cNvSpPr/>
            <p:nvPr/>
          </p:nvSpPr>
          <p:spPr>
            <a:xfrm rot="-10525672">
              <a:off x="-122468" y="819503"/>
              <a:ext cx="4909948" cy="420270"/>
            </a:xfrm>
            <a:custGeom>
              <a:rect b="b" l="l" r="r" t="t"/>
              <a:pathLst>
                <a:path extrusionOk="0" h="19542" w="191859">
                  <a:moveTo>
                    <a:pt x="0" y="19542"/>
                  </a:moveTo>
                  <a:cubicBezTo>
                    <a:pt x="4958" y="16981"/>
                    <a:pt x="11815" y="5330"/>
                    <a:pt x="29745" y="4173"/>
                  </a:cubicBezTo>
                  <a:cubicBezTo>
                    <a:pt x="47675" y="3016"/>
                    <a:pt x="85353" y="13262"/>
                    <a:pt x="107579" y="12601"/>
                  </a:cubicBezTo>
                  <a:cubicBezTo>
                    <a:pt x="129806" y="11940"/>
                    <a:pt x="149057" y="1033"/>
                    <a:pt x="163104" y="207"/>
                  </a:cubicBezTo>
                  <a:cubicBezTo>
                    <a:pt x="177151" y="-619"/>
                    <a:pt x="187067" y="6405"/>
                    <a:pt x="191859" y="7644"/>
                  </a:cubicBez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g135255b357e_0_19"/>
          <p:cNvSpPr txBox="1"/>
          <p:nvPr>
            <p:ph idx="4294967295" type="title"/>
          </p:nvPr>
        </p:nvSpPr>
        <p:spPr>
          <a:xfrm>
            <a:off x="376725" y="16785"/>
            <a:ext cx="15939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PRODUCTO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4315fe8c8_0_7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EQUIPO ICARUS</a:t>
            </a:r>
            <a:endParaRPr/>
          </a:p>
        </p:txBody>
      </p:sp>
      <p:sp>
        <p:nvSpPr>
          <p:cNvPr id="328" name="Google Shape;328;g134315fe8c8_0_7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g134315fe8c8_0_79"/>
          <p:cNvSpPr/>
          <p:nvPr/>
        </p:nvSpPr>
        <p:spPr>
          <a:xfrm>
            <a:off x="315223" y="623918"/>
            <a:ext cx="303511" cy="303511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134315fe8c8_0_79"/>
          <p:cNvPicPr preferRelativeResize="0"/>
          <p:nvPr/>
        </p:nvPicPr>
        <p:blipFill rotWithShape="1">
          <a:blip r:embed="rId3">
            <a:alphaModFix/>
          </a:blip>
          <a:srcRect b="9922" l="0" r="0" t="9915"/>
          <a:stretch/>
        </p:blipFill>
        <p:spPr>
          <a:xfrm>
            <a:off x="102600" y="1759975"/>
            <a:ext cx="14823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1" name="Google Shape;331;g134315fe8c8_0_79"/>
          <p:cNvSpPr txBox="1"/>
          <p:nvPr/>
        </p:nvSpPr>
        <p:spPr>
          <a:xfrm>
            <a:off x="107602" y="3482428"/>
            <a:ext cx="148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Esteban Merlos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" sz="11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TESTER</a:t>
            </a:r>
            <a:endParaRPr b="0" i="0" sz="11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2" name="Google Shape;332;g134315fe8c8_0_79"/>
          <p:cNvPicPr preferRelativeResize="0"/>
          <p:nvPr/>
        </p:nvPicPr>
        <p:blipFill rotWithShape="1">
          <a:blip r:embed="rId4">
            <a:alphaModFix/>
          </a:blip>
          <a:srcRect b="10591" l="0" r="0" t="10598"/>
          <a:stretch/>
        </p:blipFill>
        <p:spPr>
          <a:xfrm>
            <a:off x="1584900" y="1759975"/>
            <a:ext cx="14823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3" name="Google Shape;333;g134315fe8c8_0_79"/>
          <p:cNvSpPr txBox="1"/>
          <p:nvPr/>
        </p:nvSpPr>
        <p:spPr>
          <a:xfrm>
            <a:off x="1589902" y="3482428"/>
            <a:ext cx="148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Ezequiel Ramallo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DESARROLLADOR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4" name="Google Shape;334;g134315fe8c8_0_79"/>
          <p:cNvPicPr preferRelativeResize="0"/>
          <p:nvPr/>
        </p:nvPicPr>
        <p:blipFill rotWithShape="1">
          <a:blip r:embed="rId5">
            <a:alphaModFix/>
          </a:blip>
          <a:srcRect b="13213" l="4102" r="4111" t="13212"/>
          <a:stretch/>
        </p:blipFill>
        <p:spPr>
          <a:xfrm>
            <a:off x="3072200" y="1759975"/>
            <a:ext cx="14823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5" name="Google Shape;335;g134315fe8c8_0_79"/>
          <p:cNvSpPr txBox="1"/>
          <p:nvPr/>
        </p:nvSpPr>
        <p:spPr>
          <a:xfrm>
            <a:off x="3077202" y="3482428"/>
            <a:ext cx="148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Felipe Corso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TESTER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6" name="Google Shape;336;g134315fe8c8_0_79"/>
          <p:cNvPicPr preferRelativeResize="0"/>
          <p:nvPr/>
        </p:nvPicPr>
        <p:blipFill rotWithShape="1">
          <a:blip r:embed="rId6">
            <a:alphaModFix/>
          </a:blip>
          <a:srcRect b="22952" l="7648" r="20263" t="0"/>
          <a:stretch/>
        </p:blipFill>
        <p:spPr>
          <a:xfrm>
            <a:off x="4564500" y="1759975"/>
            <a:ext cx="14823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7" name="Google Shape;337;g134315fe8c8_0_79"/>
          <p:cNvSpPr txBox="1"/>
          <p:nvPr/>
        </p:nvSpPr>
        <p:spPr>
          <a:xfrm>
            <a:off x="6135702" y="3436178"/>
            <a:ext cx="148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Nicolás Díaz Velázquez</a:t>
            </a:r>
            <a:br>
              <a:rPr b="0" i="0" lang="en" sz="17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SCRUM MASTER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8" name="Google Shape;338;g134315fe8c8_0_79"/>
          <p:cNvPicPr preferRelativeResize="0"/>
          <p:nvPr/>
        </p:nvPicPr>
        <p:blipFill rotWithShape="1">
          <a:blip r:embed="rId7">
            <a:alphaModFix/>
          </a:blip>
          <a:srcRect b="0" l="7388" r="7388" t="0"/>
          <a:stretch/>
        </p:blipFill>
        <p:spPr>
          <a:xfrm>
            <a:off x="6056800" y="1759975"/>
            <a:ext cx="14823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9" name="Google Shape;339;g134315fe8c8_0_79"/>
          <p:cNvSpPr txBox="1"/>
          <p:nvPr/>
        </p:nvSpPr>
        <p:spPr>
          <a:xfrm>
            <a:off x="4564502" y="3482428"/>
            <a:ext cx="148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Matias Morales</a:t>
            </a:r>
            <a:br>
              <a:rPr b="0" i="0" lang="en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DESARROLLADOR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40" name="Google Shape;340;g134315fe8c8_0_79"/>
          <p:cNvPicPr preferRelativeResize="0"/>
          <p:nvPr/>
        </p:nvPicPr>
        <p:blipFill rotWithShape="1">
          <a:blip r:embed="rId8">
            <a:alphaModFix/>
          </a:blip>
          <a:srcRect b="8684" l="0" r="0" t="0"/>
          <a:stretch/>
        </p:blipFill>
        <p:spPr>
          <a:xfrm>
            <a:off x="7554100" y="1759975"/>
            <a:ext cx="14823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1" name="Google Shape;341;g134315fe8c8_0_79"/>
          <p:cNvSpPr txBox="1"/>
          <p:nvPr/>
        </p:nvSpPr>
        <p:spPr>
          <a:xfrm>
            <a:off x="7559102" y="3482428"/>
            <a:ext cx="1482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Vanesa Vera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LIDER TÉCNICO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42" name="Google Shape;342;g134315fe8c8_0_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8000" y="122800"/>
            <a:ext cx="1327425" cy="972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5255b357e_0_423"/>
          <p:cNvSpPr/>
          <p:nvPr/>
        </p:nvSpPr>
        <p:spPr>
          <a:xfrm>
            <a:off x="65450" y="2566425"/>
            <a:ext cx="3806400" cy="2523600"/>
          </a:xfrm>
          <a:prstGeom prst="roundRect">
            <a:avLst>
              <a:gd fmla="val 782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135255b357e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989" y="2457725"/>
            <a:ext cx="1306031" cy="138381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35255b357e_0_4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TECNOLOGÍAS UTILIZADAS</a:t>
            </a:r>
            <a:endParaRPr/>
          </a:p>
        </p:txBody>
      </p:sp>
      <p:sp>
        <p:nvSpPr>
          <p:cNvPr id="350" name="Google Shape;350;g135255b357e_0_4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1" name="Google Shape;351;g135255b357e_0_423"/>
          <p:cNvGrpSpPr/>
          <p:nvPr/>
        </p:nvGrpSpPr>
        <p:grpSpPr>
          <a:xfrm>
            <a:off x="343469" y="629933"/>
            <a:ext cx="392063" cy="291505"/>
            <a:chOff x="5247525" y="3007275"/>
            <a:chExt cx="517575" cy="384825"/>
          </a:xfrm>
        </p:grpSpPr>
        <p:sp>
          <p:nvSpPr>
            <p:cNvPr id="352" name="Google Shape;352;g135255b357e_0_42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135255b357e_0_42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4" name="Google Shape;354;g135255b357e_0_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191" y="2763096"/>
            <a:ext cx="1686303" cy="101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35255b357e_0_4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475" y="3898361"/>
            <a:ext cx="1114639" cy="106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35255b357e_0_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0460" y="3849339"/>
            <a:ext cx="863025" cy="116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35255b357e_0_423"/>
          <p:cNvPicPr preferRelativeResize="0"/>
          <p:nvPr/>
        </p:nvPicPr>
        <p:blipFill rotWithShape="1">
          <a:blip r:embed="rId7">
            <a:alphaModFix/>
          </a:blip>
          <a:srcRect b="0" l="7910" r="-7910" t="0"/>
          <a:stretch/>
        </p:blipFill>
        <p:spPr>
          <a:xfrm>
            <a:off x="2051977" y="3841529"/>
            <a:ext cx="1973796" cy="117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35255b357e_0_4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6737" y="3898355"/>
            <a:ext cx="2099525" cy="54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35255b357e_0_42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3675" y="1350562"/>
            <a:ext cx="3806299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35255b357e_0_423"/>
          <p:cNvPicPr preferRelativeResize="0"/>
          <p:nvPr/>
        </p:nvPicPr>
        <p:blipFill rotWithShape="1">
          <a:blip r:embed="rId11">
            <a:alphaModFix/>
          </a:blip>
          <a:srcRect b="0" l="5517" r="0" t="0"/>
          <a:stretch/>
        </p:blipFill>
        <p:spPr>
          <a:xfrm>
            <a:off x="4146723" y="2888256"/>
            <a:ext cx="2099526" cy="88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5255b357e_0_4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3475" y="1884125"/>
            <a:ext cx="1210855" cy="6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35255b357e_0_42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26563" y="2213225"/>
            <a:ext cx="2562924" cy="71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35255b357e_0_423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44874" y="1968508"/>
            <a:ext cx="1306025" cy="47659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35255b357e_0_423"/>
          <p:cNvSpPr/>
          <p:nvPr/>
        </p:nvSpPr>
        <p:spPr>
          <a:xfrm rot="5400000">
            <a:off x="4503250" y="-2562500"/>
            <a:ext cx="150300" cy="897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35255b357e_0_423"/>
          <p:cNvSpPr/>
          <p:nvPr/>
        </p:nvSpPr>
        <p:spPr>
          <a:xfrm>
            <a:off x="6189950" y="2105150"/>
            <a:ext cx="2875200" cy="10122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48d30cdd6_1_4"/>
          <p:cNvSpPr txBox="1"/>
          <p:nvPr/>
        </p:nvSpPr>
        <p:spPr>
          <a:xfrm>
            <a:off x="1877850" y="4116275"/>
            <a:ext cx="10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 DE CONSULTA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MARTES Y VIERNES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g1348d30cdd6_1_4"/>
          <p:cNvSpPr/>
          <p:nvPr/>
        </p:nvSpPr>
        <p:spPr>
          <a:xfrm>
            <a:off x="8045850" y="2757575"/>
            <a:ext cx="1098300" cy="393600"/>
          </a:xfrm>
          <a:prstGeom prst="homePlate">
            <a:avLst>
              <a:gd fmla="val 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348d30cdd6_1_4"/>
          <p:cNvSpPr/>
          <p:nvPr/>
        </p:nvSpPr>
        <p:spPr>
          <a:xfrm>
            <a:off x="7366549" y="2757575"/>
            <a:ext cx="1576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PRESENTACIÓN FINAL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" name="Google Shape;373;g1348d30cdd6_1_4"/>
          <p:cNvSpPr/>
          <p:nvPr/>
        </p:nvSpPr>
        <p:spPr>
          <a:xfrm>
            <a:off x="5936368" y="2757575"/>
            <a:ext cx="1576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5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g1348d30cdd6_1_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PLAN DE COMUNICACIONES</a:t>
            </a:r>
            <a:endParaRPr/>
          </a:p>
        </p:txBody>
      </p:sp>
      <p:sp>
        <p:nvSpPr>
          <p:cNvPr id="375" name="Google Shape;375;g1348d30cdd6_1_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g1348d30cdd6_1_4"/>
          <p:cNvSpPr/>
          <p:nvPr/>
        </p:nvSpPr>
        <p:spPr>
          <a:xfrm>
            <a:off x="4506189" y="2757575"/>
            <a:ext cx="1576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4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Google Shape;377;g1348d30cdd6_1_4"/>
          <p:cNvSpPr/>
          <p:nvPr/>
        </p:nvSpPr>
        <p:spPr>
          <a:xfrm>
            <a:off x="3078661" y="2757575"/>
            <a:ext cx="1576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3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8" name="Google Shape;378;g1348d30cdd6_1_4"/>
          <p:cNvSpPr/>
          <p:nvPr/>
        </p:nvSpPr>
        <p:spPr>
          <a:xfrm>
            <a:off x="1637287" y="2757575"/>
            <a:ext cx="1576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2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9" name="Google Shape;379;g1348d30cdd6_1_4"/>
          <p:cNvSpPr/>
          <p:nvPr/>
        </p:nvSpPr>
        <p:spPr>
          <a:xfrm>
            <a:off x="190168" y="2757575"/>
            <a:ext cx="1576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SPRINT 1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0" name="Google Shape;380;g1348d30cdd6_1_4"/>
          <p:cNvSpPr/>
          <p:nvPr/>
        </p:nvSpPr>
        <p:spPr>
          <a:xfrm>
            <a:off x="-20050" y="2757575"/>
            <a:ext cx="3036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348d30cdd6_1_4"/>
          <p:cNvCxnSpPr/>
          <p:nvPr/>
        </p:nvCxnSpPr>
        <p:spPr>
          <a:xfrm rot="10800000">
            <a:off x="17734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2" name="Google Shape;382;g1348d30cdd6_1_4"/>
          <p:cNvCxnSpPr/>
          <p:nvPr/>
        </p:nvCxnSpPr>
        <p:spPr>
          <a:xfrm rot="10800000">
            <a:off x="3091658" y="225898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3" name="Google Shape;383;g1348d30cdd6_1_4"/>
          <p:cNvCxnSpPr/>
          <p:nvPr/>
        </p:nvCxnSpPr>
        <p:spPr>
          <a:xfrm rot="10800000">
            <a:off x="45078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4" name="Google Shape;384;g1348d30cdd6_1_4"/>
          <p:cNvCxnSpPr/>
          <p:nvPr/>
        </p:nvCxnSpPr>
        <p:spPr>
          <a:xfrm rot="10800000">
            <a:off x="593585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5" name="Google Shape;385;g1348d30cdd6_1_4"/>
          <p:cNvCxnSpPr/>
          <p:nvPr/>
        </p:nvCxnSpPr>
        <p:spPr>
          <a:xfrm rot="10800000">
            <a:off x="734888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6" name="Google Shape;386;g1348d30cdd6_1_4"/>
          <p:cNvSpPr txBox="1"/>
          <p:nvPr/>
        </p:nvSpPr>
        <p:spPr>
          <a:xfrm>
            <a:off x="5543000" y="1877575"/>
            <a:ext cx="785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07/06/2022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87" name="Google Shape;387;g1348d30cdd6_1_4"/>
          <p:cNvCxnSpPr/>
          <p:nvPr/>
        </p:nvCxnSpPr>
        <p:spPr>
          <a:xfrm rot="10800000">
            <a:off x="8794100" y="2300525"/>
            <a:ext cx="8700" cy="461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g1348d30cdd6_1_4"/>
          <p:cNvSpPr txBox="1"/>
          <p:nvPr/>
        </p:nvSpPr>
        <p:spPr>
          <a:xfrm>
            <a:off x="6724138" y="1877575"/>
            <a:ext cx="1249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21/06/2022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g1348d30cdd6_1_4"/>
          <p:cNvSpPr txBox="1"/>
          <p:nvPr/>
        </p:nvSpPr>
        <p:spPr>
          <a:xfrm>
            <a:off x="-20050" y="1877569"/>
            <a:ext cx="7857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12/04/2022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90" name="Google Shape;390;g1348d30cdd6_1_4"/>
          <p:cNvGrpSpPr/>
          <p:nvPr/>
        </p:nvGrpSpPr>
        <p:grpSpPr>
          <a:xfrm>
            <a:off x="283551" y="631529"/>
            <a:ext cx="304439" cy="288286"/>
            <a:chOff x="5973900" y="318475"/>
            <a:chExt cx="401900" cy="380575"/>
          </a:xfrm>
        </p:grpSpPr>
        <p:sp>
          <p:nvSpPr>
            <p:cNvPr id="391" name="Google Shape;391;g1348d30cdd6_1_4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348d30cdd6_1_4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1348d30cdd6_1_4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348d30cdd6_1_4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348d30cdd6_1_4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1348d30cdd6_1_4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1348d30cdd6_1_4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348d30cdd6_1_4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1348d30cdd6_1_4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348d30cdd6_1_4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1348d30cdd6_1_4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1348d30cdd6_1_4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1348d30cdd6_1_4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1348d30cdd6_1_4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5" name="Google Shape;405;g1348d30cdd6_1_4"/>
          <p:cNvCxnSpPr/>
          <p:nvPr/>
        </p:nvCxnSpPr>
        <p:spPr>
          <a:xfrm rot="10800000">
            <a:off x="1637273" y="312498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6" name="Google Shape;406;g1348d30cdd6_1_4"/>
          <p:cNvCxnSpPr/>
          <p:nvPr/>
        </p:nvCxnSpPr>
        <p:spPr>
          <a:xfrm rot="10800000">
            <a:off x="4571998" y="312498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7" name="Google Shape;407;g1348d30cdd6_1_4"/>
          <p:cNvSpPr txBox="1"/>
          <p:nvPr/>
        </p:nvSpPr>
        <p:spPr>
          <a:xfrm>
            <a:off x="1319275" y="3673125"/>
            <a:ext cx="63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REUNIONES FORMALES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08" name="Google Shape;408;g1348d30cdd6_1_4"/>
          <p:cNvCxnSpPr/>
          <p:nvPr/>
        </p:nvCxnSpPr>
        <p:spPr>
          <a:xfrm rot="10800000">
            <a:off x="8780573" y="312498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9" name="Google Shape;409;g1348d30cdd6_1_4"/>
          <p:cNvSpPr txBox="1"/>
          <p:nvPr/>
        </p:nvSpPr>
        <p:spPr>
          <a:xfrm>
            <a:off x="8308800" y="3623575"/>
            <a:ext cx="78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PRESENTACIÓN JURADOS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10" name="Google Shape;410;g1348d30cdd6_1_4"/>
          <p:cNvCxnSpPr/>
          <p:nvPr/>
        </p:nvCxnSpPr>
        <p:spPr>
          <a:xfrm rot="10800000">
            <a:off x="835200" y="3124750"/>
            <a:ext cx="10500" cy="9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1" name="Google Shape;411;g1348d30cdd6_1_4"/>
          <p:cNvSpPr txBox="1"/>
          <p:nvPr/>
        </p:nvSpPr>
        <p:spPr>
          <a:xfrm>
            <a:off x="522450" y="4090625"/>
            <a:ext cx="63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DAILIES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12" name="Google Shape;412;g1348d30cdd6_1_4"/>
          <p:cNvCxnSpPr/>
          <p:nvPr/>
        </p:nvCxnSpPr>
        <p:spPr>
          <a:xfrm rot="10800000">
            <a:off x="2352713" y="3151175"/>
            <a:ext cx="10500" cy="9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3" name="Google Shape;413;g1348d30cdd6_1_4"/>
          <p:cNvCxnSpPr/>
          <p:nvPr/>
        </p:nvCxnSpPr>
        <p:spPr>
          <a:xfrm rot="10800000">
            <a:off x="3777150" y="3124750"/>
            <a:ext cx="10500" cy="9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4" name="Google Shape;414;g1348d30cdd6_1_4"/>
          <p:cNvCxnSpPr/>
          <p:nvPr/>
        </p:nvCxnSpPr>
        <p:spPr>
          <a:xfrm rot="10800000">
            <a:off x="5244513" y="3151175"/>
            <a:ext cx="10500" cy="9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5" name="Google Shape;415;g1348d30cdd6_1_4"/>
          <p:cNvCxnSpPr/>
          <p:nvPr/>
        </p:nvCxnSpPr>
        <p:spPr>
          <a:xfrm rot="10800000">
            <a:off x="6719375" y="3151175"/>
            <a:ext cx="10500" cy="9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16" name="Google Shape;416;g1348d30cdd6_1_4"/>
          <p:cNvSpPr txBox="1"/>
          <p:nvPr/>
        </p:nvSpPr>
        <p:spPr>
          <a:xfrm>
            <a:off x="4259262" y="3623575"/>
            <a:ext cx="63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MINUTAS DE REUNIONES FORMALES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" name="Google Shape;417;g1348d30cdd6_1_4"/>
          <p:cNvSpPr txBox="1"/>
          <p:nvPr/>
        </p:nvSpPr>
        <p:spPr>
          <a:xfrm>
            <a:off x="3233250" y="4116275"/>
            <a:ext cx="10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INFORMES DE AVANCE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8" name="Google Shape;418;g1348d30cdd6_1_4"/>
          <p:cNvSpPr txBox="1"/>
          <p:nvPr/>
        </p:nvSpPr>
        <p:spPr>
          <a:xfrm>
            <a:off x="4700625" y="4166050"/>
            <a:ext cx="10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DEMOS DEL SISTEMA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9" name="Google Shape;419;g1348d30cdd6_1_4"/>
          <p:cNvSpPr txBox="1"/>
          <p:nvPr/>
        </p:nvSpPr>
        <p:spPr>
          <a:xfrm>
            <a:off x="6175475" y="4166050"/>
            <a:ext cx="10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DEMOS INTEGRACIONES</a:t>
            </a:r>
            <a:endParaRPr b="0" i="0" sz="9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" name="Google Shape;420;g1348d30cdd6_1_4"/>
          <p:cNvCxnSpPr/>
          <p:nvPr/>
        </p:nvCxnSpPr>
        <p:spPr>
          <a:xfrm rot="10800000">
            <a:off x="163727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1" name="Google Shape;421;g1348d30cdd6_1_4"/>
          <p:cNvSpPr txBox="1"/>
          <p:nvPr/>
        </p:nvSpPr>
        <p:spPr>
          <a:xfrm>
            <a:off x="8137225" y="1905175"/>
            <a:ext cx="10485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 / 06 / 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2" name="Google Shape;422;g1348d30cdd6_1_4"/>
          <p:cNvSpPr txBox="1"/>
          <p:nvPr/>
        </p:nvSpPr>
        <p:spPr>
          <a:xfrm>
            <a:off x="1244425" y="1877573"/>
            <a:ext cx="7857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26 /04/2022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" name="Google Shape;423;g1348d30cdd6_1_4"/>
          <p:cNvSpPr txBox="1"/>
          <p:nvPr/>
        </p:nvSpPr>
        <p:spPr>
          <a:xfrm>
            <a:off x="2698800" y="1877574"/>
            <a:ext cx="785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10/05/2022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4" name="Google Shape;424;g1348d30cdd6_1_4"/>
          <p:cNvSpPr txBox="1"/>
          <p:nvPr/>
        </p:nvSpPr>
        <p:spPr>
          <a:xfrm>
            <a:off x="4115050" y="1928875"/>
            <a:ext cx="7857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24/05/2022</a:t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GESTIÓN DEL PROYECTO</a:t>
            </a:r>
            <a:endParaRPr/>
          </a:p>
        </p:txBody>
      </p:sp>
      <p:sp>
        <p:nvSpPr>
          <p:cNvPr id="430" name="Google Shape;430;p26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2000"/>
              <a:buNone/>
            </a:pPr>
            <a:r>
              <a:rPr lang="en"/>
              <a:t>Comparación de la gestión al inicio del proyecto con la final.</a:t>
            </a:r>
            <a:endParaRPr/>
          </a:p>
        </p:txBody>
      </p:sp>
      <p:sp>
        <p:nvSpPr>
          <p:cNvPr id="431" name="Google Shape;431;p2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i="0" sz="3000" u="none" cap="none" strike="noStrik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135255b357e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675" y="1772350"/>
            <a:ext cx="4013674" cy="25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35255b357e_0_9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METODOLOGÍAS</a:t>
            </a:r>
            <a:endParaRPr/>
          </a:p>
        </p:txBody>
      </p:sp>
      <p:sp>
        <p:nvSpPr>
          <p:cNvPr id="438" name="Google Shape;438;g135255b357e_0_99"/>
          <p:cNvSpPr txBox="1"/>
          <p:nvPr>
            <p:ph idx="1" type="body"/>
          </p:nvPr>
        </p:nvSpPr>
        <p:spPr>
          <a:xfrm>
            <a:off x="174075" y="1389325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Utilizamos Las siguientes Metodologías: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Scrum, para el trabajo grupal.</a:t>
            </a:r>
            <a:endParaRPr sz="2400"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Scaled Agile Framework(SAFE), </a:t>
            </a:r>
            <a:br>
              <a:rPr lang="en"/>
            </a:br>
            <a:r>
              <a:rPr lang="en"/>
              <a:t>para las integraciones.</a:t>
            </a:r>
            <a:endParaRPr sz="2400">
              <a:solidFill>
                <a:srgbClr val="3F5378"/>
              </a:solidFill>
            </a:endParaRPr>
          </a:p>
        </p:txBody>
      </p:sp>
      <p:sp>
        <p:nvSpPr>
          <p:cNvPr id="439" name="Google Shape;439;g135255b357e_0_9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0" name="Google Shape;440;g135255b357e_0_99"/>
          <p:cNvGrpSpPr/>
          <p:nvPr/>
        </p:nvGrpSpPr>
        <p:grpSpPr>
          <a:xfrm>
            <a:off x="335483" y="574116"/>
            <a:ext cx="309041" cy="403123"/>
            <a:chOff x="590250" y="244200"/>
            <a:chExt cx="407975" cy="532175"/>
          </a:xfrm>
        </p:grpSpPr>
        <p:sp>
          <p:nvSpPr>
            <p:cNvPr id="441" name="Google Shape;441;g135255b357e_0_99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35255b357e_0_99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35255b357e_0_99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35255b357e_0_99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135255b357e_0_99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135255b357e_0_99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35255b357e_0_99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35255b357e_0_99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35255b357e_0_99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35255b357e_0_99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35255b357e_0_99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135255b357e_0_99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35255b357e_0_99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35255b357e_0_99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